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 id="2147483699" r:id="rId3"/>
  </p:sldMasterIdLst>
  <p:notesMasterIdLst>
    <p:notesMasterId r:id="rId27"/>
  </p:notesMasterIdLst>
  <p:sldIdLst>
    <p:sldId id="257" r:id="rId4"/>
    <p:sldId id="259" r:id="rId5"/>
    <p:sldId id="285" r:id="rId6"/>
    <p:sldId id="260" r:id="rId7"/>
    <p:sldId id="261" r:id="rId8"/>
    <p:sldId id="262" r:id="rId9"/>
    <p:sldId id="270" r:id="rId10"/>
    <p:sldId id="269" r:id="rId11"/>
    <p:sldId id="283" r:id="rId12"/>
    <p:sldId id="282" r:id="rId13"/>
    <p:sldId id="281" r:id="rId14"/>
    <p:sldId id="274" r:id="rId15"/>
    <p:sldId id="276" r:id="rId16"/>
    <p:sldId id="272" r:id="rId17"/>
    <p:sldId id="280" r:id="rId18"/>
    <p:sldId id="273" r:id="rId19"/>
    <p:sldId id="288" r:id="rId20"/>
    <p:sldId id="275" r:id="rId21"/>
    <p:sldId id="278" r:id="rId22"/>
    <p:sldId id="277" r:id="rId23"/>
    <p:sldId id="279" r:id="rId24"/>
    <p:sldId id="287" r:id="rId25"/>
    <p:sldId id="289" r:id="rId26"/>
  </p:sldIdLst>
  <p:sldSz cx="9144000" cy="6858000" type="screen4x3"/>
  <p:notesSz cx="6669088" cy="97536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6" autoAdjust="0"/>
    <p:restoredTop sz="55836" autoAdjust="0"/>
  </p:normalViewPr>
  <p:slideViewPr>
    <p:cSldViewPr snapToGrid="0">
      <p:cViewPr varScale="1">
        <p:scale>
          <a:sx n="44" d="100"/>
          <a:sy n="44" d="100"/>
        </p:scale>
        <p:origin x="-2414" y="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938" cy="489373"/>
          </a:xfrm>
          <a:prstGeom prst="rect">
            <a:avLst/>
          </a:prstGeom>
        </p:spPr>
        <p:txBody>
          <a:bodyPr vert="horz" lIns="89776" tIns="44888" rIns="89776" bIns="44888" rtlCol="0"/>
          <a:lstStyle>
            <a:lvl1pPr algn="l">
              <a:defRPr sz="1200"/>
            </a:lvl1pPr>
          </a:lstStyle>
          <a:p>
            <a:endParaRPr lang="en-GB"/>
          </a:p>
        </p:txBody>
      </p:sp>
      <p:sp>
        <p:nvSpPr>
          <p:cNvPr id="3" name="Date Placeholder 2"/>
          <p:cNvSpPr>
            <a:spLocks noGrp="1"/>
          </p:cNvSpPr>
          <p:nvPr>
            <p:ph type="dt" idx="1"/>
          </p:nvPr>
        </p:nvSpPr>
        <p:spPr>
          <a:xfrm>
            <a:off x="3777607" y="1"/>
            <a:ext cx="2889938" cy="489373"/>
          </a:xfrm>
          <a:prstGeom prst="rect">
            <a:avLst/>
          </a:prstGeom>
        </p:spPr>
        <p:txBody>
          <a:bodyPr vert="horz" lIns="89776" tIns="44888" rIns="89776" bIns="44888" rtlCol="0"/>
          <a:lstStyle>
            <a:lvl1pPr algn="r">
              <a:defRPr sz="1200"/>
            </a:lvl1pPr>
          </a:lstStyle>
          <a:p>
            <a:fld id="{C346B47B-F153-4F1E-8F08-909632447E3A}" type="datetimeFigureOut">
              <a:rPr lang="en-GB" smtClean="0"/>
              <a:t>24/04/2019</a:t>
            </a:fld>
            <a:endParaRPr lang="en-GB"/>
          </a:p>
        </p:txBody>
      </p:sp>
      <p:sp>
        <p:nvSpPr>
          <p:cNvPr id="4" name="Slide Image Placeholder 3"/>
          <p:cNvSpPr>
            <a:spLocks noGrp="1" noRot="1" noChangeAspect="1"/>
          </p:cNvSpPr>
          <p:nvPr>
            <p:ph type="sldImg" idx="2"/>
          </p:nvPr>
        </p:nvSpPr>
        <p:spPr>
          <a:xfrm>
            <a:off x="1141413" y="1219200"/>
            <a:ext cx="4386262" cy="3290888"/>
          </a:xfrm>
          <a:prstGeom prst="rect">
            <a:avLst/>
          </a:prstGeom>
          <a:noFill/>
          <a:ln w="12700">
            <a:solidFill>
              <a:prstClr val="black"/>
            </a:solidFill>
          </a:ln>
        </p:spPr>
        <p:txBody>
          <a:bodyPr vert="horz" lIns="89776" tIns="44888" rIns="89776" bIns="44888" rtlCol="0" anchor="ctr"/>
          <a:lstStyle/>
          <a:p>
            <a:endParaRPr lang="en-GB"/>
          </a:p>
        </p:txBody>
      </p:sp>
      <p:sp>
        <p:nvSpPr>
          <p:cNvPr id="5" name="Notes Placeholder 4"/>
          <p:cNvSpPr>
            <a:spLocks noGrp="1"/>
          </p:cNvSpPr>
          <p:nvPr>
            <p:ph type="body" sz="quarter" idx="3"/>
          </p:nvPr>
        </p:nvSpPr>
        <p:spPr>
          <a:xfrm>
            <a:off x="666909" y="4693920"/>
            <a:ext cx="5335270" cy="3840480"/>
          </a:xfrm>
          <a:prstGeom prst="rect">
            <a:avLst/>
          </a:prstGeom>
        </p:spPr>
        <p:txBody>
          <a:bodyPr vert="horz" lIns="89776" tIns="44888" rIns="89776" bIns="44888"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264228"/>
            <a:ext cx="2889938" cy="489372"/>
          </a:xfrm>
          <a:prstGeom prst="rect">
            <a:avLst/>
          </a:prstGeom>
        </p:spPr>
        <p:txBody>
          <a:bodyPr vert="horz" lIns="89776" tIns="44888" rIns="89776" bIns="44888"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264228"/>
            <a:ext cx="2889938" cy="489372"/>
          </a:xfrm>
          <a:prstGeom prst="rect">
            <a:avLst/>
          </a:prstGeom>
        </p:spPr>
        <p:txBody>
          <a:bodyPr vert="horz" lIns="89776" tIns="44888" rIns="89776" bIns="44888" rtlCol="0" anchor="b"/>
          <a:lstStyle>
            <a:lvl1pPr algn="r">
              <a:defRPr sz="1200"/>
            </a:lvl1pPr>
          </a:lstStyle>
          <a:p>
            <a:fld id="{3D4FEE5C-EE47-4F45-94F1-4559449985DB}" type="slidenum">
              <a:rPr lang="en-GB" smtClean="0"/>
              <a:t>‹#›</a:t>
            </a:fld>
            <a:endParaRPr lang="en-GB"/>
          </a:p>
        </p:txBody>
      </p:sp>
    </p:spTree>
    <p:extLst>
      <p:ext uri="{BB962C8B-B14F-4D97-AF65-F5344CB8AC3E}">
        <p14:creationId xmlns:p14="http://schemas.microsoft.com/office/powerpoint/2010/main" val="2962961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defTabSz="897758">
              <a:defRPr/>
            </a:pPr>
            <a:fld id="{718098E1-B31B-4B2E-A91D-0733983348FC}" type="slidenum">
              <a:rPr lang="en-GB">
                <a:solidFill>
                  <a:prstClr val="black"/>
                </a:solidFill>
                <a:latin typeface="Calibri"/>
              </a:rPr>
              <a:pPr defTabSz="897758">
                <a:defRPr/>
              </a:pPr>
              <a:t>1</a:t>
            </a:fld>
            <a:endParaRPr lang="en-GB">
              <a:solidFill>
                <a:prstClr val="black"/>
              </a:solidFill>
              <a:latin typeface="Calibri"/>
            </a:endParaRPr>
          </a:p>
        </p:txBody>
      </p:sp>
    </p:spTree>
    <p:extLst>
      <p:ext uri="{BB962C8B-B14F-4D97-AF65-F5344CB8AC3E}">
        <p14:creationId xmlns:p14="http://schemas.microsoft.com/office/powerpoint/2010/main" val="3789371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a:p>
            <a:endParaRPr lang="en-GB" dirty="0"/>
          </a:p>
        </p:txBody>
      </p:sp>
      <p:sp>
        <p:nvSpPr>
          <p:cNvPr id="4" name="Slide Number Placeholder 3"/>
          <p:cNvSpPr>
            <a:spLocks noGrp="1"/>
          </p:cNvSpPr>
          <p:nvPr>
            <p:ph type="sldNum" sz="quarter" idx="10"/>
          </p:nvPr>
        </p:nvSpPr>
        <p:spPr/>
        <p:txBody>
          <a:bodyPr/>
          <a:lstStyle/>
          <a:p>
            <a:pPr defTabSz="897758">
              <a:defRPr/>
            </a:pPr>
            <a:fld id="{718098E1-B31B-4B2E-A91D-0733983348FC}" type="slidenum">
              <a:rPr lang="en-GB" smtClean="0">
                <a:solidFill>
                  <a:prstClr val="black"/>
                </a:solidFill>
              </a:rPr>
              <a:pPr defTabSz="897758">
                <a:defRPr/>
              </a:pPr>
              <a:t>2</a:t>
            </a:fld>
            <a:endParaRPr lang="en-GB">
              <a:solidFill>
                <a:prstClr val="black"/>
              </a:solidFill>
            </a:endParaRPr>
          </a:p>
        </p:txBody>
      </p:sp>
    </p:spTree>
    <p:extLst>
      <p:ext uri="{BB962C8B-B14F-4D97-AF65-F5344CB8AC3E}">
        <p14:creationId xmlns:p14="http://schemas.microsoft.com/office/powerpoint/2010/main" val="1124169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D4FEE5C-EE47-4F45-94F1-4559449985DB}" type="slidenum">
              <a:rPr lang="en-GB" smtClean="0">
                <a:solidFill>
                  <a:prstClr val="black"/>
                </a:solidFill>
              </a:rPr>
              <a:pPr/>
              <a:t>3</a:t>
            </a:fld>
            <a:endParaRPr lang="en-GB">
              <a:solidFill>
                <a:prstClr val="black"/>
              </a:solidFill>
            </a:endParaRPr>
          </a:p>
        </p:txBody>
      </p:sp>
    </p:spTree>
    <p:extLst>
      <p:ext uri="{BB962C8B-B14F-4D97-AF65-F5344CB8AC3E}">
        <p14:creationId xmlns:p14="http://schemas.microsoft.com/office/powerpoint/2010/main" val="614481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D4FEE5C-EE47-4F45-94F1-4559449985DB}" type="slidenum">
              <a:rPr lang="en-GB" smtClean="0">
                <a:solidFill>
                  <a:prstClr val="black"/>
                </a:solidFill>
              </a:rPr>
              <a:pPr/>
              <a:t>4</a:t>
            </a:fld>
            <a:endParaRPr lang="en-GB">
              <a:solidFill>
                <a:prstClr val="black"/>
              </a:solidFill>
            </a:endParaRPr>
          </a:p>
        </p:txBody>
      </p:sp>
    </p:spTree>
    <p:extLst>
      <p:ext uri="{BB962C8B-B14F-4D97-AF65-F5344CB8AC3E}">
        <p14:creationId xmlns:p14="http://schemas.microsoft.com/office/powerpoint/2010/main" val="1167532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D4FEE5C-EE47-4F45-94F1-4559449985DB}" type="slidenum">
              <a:rPr lang="en-GB" smtClean="0">
                <a:solidFill>
                  <a:prstClr val="black"/>
                </a:solidFill>
              </a:rPr>
              <a:pPr/>
              <a:t>5</a:t>
            </a:fld>
            <a:endParaRPr lang="en-GB">
              <a:solidFill>
                <a:prstClr val="black"/>
              </a:solidFill>
            </a:endParaRPr>
          </a:p>
        </p:txBody>
      </p:sp>
    </p:spTree>
    <p:extLst>
      <p:ext uri="{BB962C8B-B14F-4D97-AF65-F5344CB8AC3E}">
        <p14:creationId xmlns:p14="http://schemas.microsoft.com/office/powerpoint/2010/main" val="2456824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D4FEE5C-EE47-4F45-94F1-4559449985DB}" type="slidenum">
              <a:rPr lang="en-GB" smtClean="0"/>
              <a:t>6</a:t>
            </a:fld>
            <a:endParaRPr lang="en-GB"/>
          </a:p>
        </p:txBody>
      </p:sp>
    </p:spTree>
    <p:extLst>
      <p:ext uri="{BB962C8B-B14F-4D97-AF65-F5344CB8AC3E}">
        <p14:creationId xmlns:p14="http://schemas.microsoft.com/office/powerpoint/2010/main" val="3336159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D4FEE5C-EE47-4F45-94F1-4559449985DB}" type="slidenum">
              <a:rPr lang="en-GB" smtClean="0"/>
              <a:t>7</a:t>
            </a:fld>
            <a:endParaRPr lang="en-GB"/>
          </a:p>
        </p:txBody>
      </p:sp>
    </p:spTree>
    <p:extLst>
      <p:ext uri="{BB962C8B-B14F-4D97-AF65-F5344CB8AC3E}">
        <p14:creationId xmlns:p14="http://schemas.microsoft.com/office/powerpoint/2010/main" val="3313233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D4FEE5C-EE47-4F45-94F1-4559449985DB}" type="slidenum">
              <a:rPr lang="en-GB" smtClean="0"/>
              <a:t>8</a:t>
            </a:fld>
            <a:endParaRPr lang="en-GB"/>
          </a:p>
        </p:txBody>
      </p:sp>
    </p:spTree>
    <p:extLst>
      <p:ext uri="{BB962C8B-B14F-4D97-AF65-F5344CB8AC3E}">
        <p14:creationId xmlns:p14="http://schemas.microsoft.com/office/powerpoint/2010/main" val="32935986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D4FEE5C-EE47-4F45-94F1-4559449985DB}" type="slidenum">
              <a:rPr lang="en-GB" smtClean="0"/>
              <a:t>9</a:t>
            </a:fld>
            <a:endParaRPr lang="en-GB"/>
          </a:p>
        </p:txBody>
      </p:sp>
    </p:spTree>
    <p:extLst>
      <p:ext uri="{BB962C8B-B14F-4D97-AF65-F5344CB8AC3E}">
        <p14:creationId xmlns:p14="http://schemas.microsoft.com/office/powerpoint/2010/main" val="1975650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D4FEE5C-EE47-4F45-94F1-4559449985DB}" type="slidenum">
              <a:rPr lang="en-GB" smtClean="0"/>
              <a:t>10</a:t>
            </a:fld>
            <a:endParaRPr lang="en-GB"/>
          </a:p>
        </p:txBody>
      </p:sp>
    </p:spTree>
    <p:extLst>
      <p:ext uri="{BB962C8B-B14F-4D97-AF65-F5344CB8AC3E}">
        <p14:creationId xmlns:p14="http://schemas.microsoft.com/office/powerpoint/2010/main" val="308110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D4FEE5C-EE47-4F45-94F1-4559449985DB}" type="slidenum">
              <a:rPr lang="en-GB" smtClean="0"/>
              <a:t>11</a:t>
            </a:fld>
            <a:endParaRPr lang="en-GB"/>
          </a:p>
        </p:txBody>
      </p:sp>
    </p:spTree>
    <p:extLst>
      <p:ext uri="{BB962C8B-B14F-4D97-AF65-F5344CB8AC3E}">
        <p14:creationId xmlns:p14="http://schemas.microsoft.com/office/powerpoint/2010/main" val="2231884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D4FEE5C-EE47-4F45-94F1-4559449985DB}" type="slidenum">
              <a:rPr lang="en-GB" smtClean="0"/>
              <a:t>12</a:t>
            </a:fld>
            <a:endParaRPr lang="en-GB"/>
          </a:p>
        </p:txBody>
      </p:sp>
    </p:spTree>
    <p:extLst>
      <p:ext uri="{BB962C8B-B14F-4D97-AF65-F5344CB8AC3E}">
        <p14:creationId xmlns:p14="http://schemas.microsoft.com/office/powerpoint/2010/main" val="2418069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not educated in making meaning of this internal life…The more we lean towards attending out there, the more our reality is defined by that which we find out there to which we attribute worthiness and meaning”</a:t>
            </a:r>
          </a:p>
          <a:p>
            <a:endParaRPr lang="en-GB" dirty="0" smtClean="0"/>
          </a:p>
          <a:p>
            <a:r>
              <a:rPr lang="en-GB" dirty="0" smtClean="0"/>
              <a:t>(</a:t>
            </a:r>
            <a:r>
              <a:rPr lang="en-GB" dirty="0" err="1" smtClean="0"/>
              <a:t>Ergas</a:t>
            </a:r>
            <a:r>
              <a:rPr lang="en-GB" dirty="0" smtClean="0"/>
              <a:t> 2017: 131)</a:t>
            </a:r>
          </a:p>
          <a:p>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3D4FEE5C-EE47-4F45-94F1-4559449985DB}" type="slidenum">
              <a:rPr lang="en-GB" smtClean="0"/>
              <a:t>13</a:t>
            </a:fld>
            <a:endParaRPr lang="en-GB"/>
          </a:p>
        </p:txBody>
      </p:sp>
    </p:spTree>
    <p:extLst>
      <p:ext uri="{BB962C8B-B14F-4D97-AF65-F5344CB8AC3E}">
        <p14:creationId xmlns:p14="http://schemas.microsoft.com/office/powerpoint/2010/main" val="3022808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smtClean="0"/>
              <a:t>So if meaning making is important in the process of transformation we need to know where meaning is created – where does it come from?</a:t>
            </a:r>
          </a:p>
          <a:p>
            <a:endParaRPr lang="en-GB" altLang="en-US" dirty="0" smtClean="0"/>
          </a:p>
          <a:p>
            <a:r>
              <a:rPr lang="en-GB" altLang="en-US" dirty="0" smtClean="0"/>
              <a:t>[quote] </a:t>
            </a:r>
          </a:p>
          <a:p>
            <a:endParaRPr lang="en-GB" altLang="en-US" dirty="0" smtClean="0"/>
          </a:p>
          <a:p>
            <a:r>
              <a:rPr lang="en-GB" altLang="en-US" dirty="0" err="1" smtClean="0"/>
              <a:t>Mezirow</a:t>
            </a:r>
            <a:r>
              <a:rPr lang="en-GB" altLang="en-US" dirty="0" smtClean="0"/>
              <a:t> who developed transformative learning theory also recognised this. </a:t>
            </a:r>
          </a:p>
          <a:p>
            <a:endParaRPr lang="en-GB" altLang="en-US" dirty="0" smtClean="0"/>
          </a:p>
          <a:p>
            <a:r>
              <a:rPr lang="en-GB" altLang="en-US" dirty="0" smtClean="0"/>
              <a:t>The choices we make, how we act in the world, the hobbies we take up are to a degree determined by where we find meaning and purpose in your lives </a:t>
            </a:r>
          </a:p>
          <a:p>
            <a:endParaRPr lang="en-GB" altLang="en-US" dirty="0" smtClean="0"/>
          </a:p>
          <a:p>
            <a:r>
              <a:rPr lang="en-GB" altLang="en-US" dirty="0" smtClean="0"/>
              <a:t>(Meaning can be defined as ‘the end, purpose or significance of something’)</a:t>
            </a:r>
          </a:p>
          <a:p>
            <a:endParaRPr lang="en-GB" altLang="en-US" dirty="0" smtClean="0"/>
          </a:p>
          <a:p>
            <a:r>
              <a:rPr lang="en-GB" altLang="en-US" dirty="0" smtClean="0"/>
              <a:t>If we are only educated to attend to the world outside of us it is in the outside world that we pursue meaning. What society values we therefore value. It makes it difficult then to express values which contradict those already dominant or at least accepted in society. </a:t>
            </a:r>
          </a:p>
          <a:p>
            <a:endParaRPr lang="en-GB" altLang="en-US" dirty="0" smtClean="0"/>
          </a:p>
          <a:p>
            <a:r>
              <a:rPr lang="en-GB" altLang="en-US" dirty="0" smtClean="0"/>
              <a:t>This is not just relevant to transformative learning but critical pedagogy too – critical pedagogy is useful and highly values the process of reflection in order to question our place in the world and to become critical of dominant modes of being. </a:t>
            </a:r>
          </a:p>
          <a:p>
            <a:endParaRPr lang="en-GB" altLang="en-US" dirty="0" smtClean="0"/>
          </a:p>
          <a:p>
            <a:r>
              <a:rPr lang="en-GB" altLang="en-US" dirty="0" smtClean="0"/>
              <a:t>What contemplative pedagogy can bring to this is the valuing of interiority – a reorientation towards our inner experience – a rebalancing of what it is that informs our actions in the world.</a:t>
            </a:r>
          </a:p>
          <a:p>
            <a:endParaRPr lang="en-GB" altLang="en-US" dirty="0" smtClean="0"/>
          </a:p>
        </p:txBody>
      </p:sp>
      <p:sp>
        <p:nvSpPr>
          <p:cNvPr id="4" name="Slide Number Placeholder 3"/>
          <p:cNvSpPr>
            <a:spLocks noGrp="1"/>
          </p:cNvSpPr>
          <p:nvPr>
            <p:ph type="sldNum" sz="quarter" idx="5"/>
          </p:nvPr>
        </p:nvSpPr>
        <p:spPr/>
        <p:txBody>
          <a:bodyPr/>
          <a:lstStyle/>
          <a:p>
            <a:pPr>
              <a:defRPr/>
            </a:pPr>
            <a:fld id="{ED5712C7-AAD8-4BC1-8727-7CDCD076D376}" type="slidenum">
              <a:rPr lang="en-GB" smtClean="0">
                <a:solidFill>
                  <a:prstClr val="black"/>
                </a:solidFill>
              </a:rPr>
              <a:pPr>
                <a:defRPr/>
              </a:pPr>
              <a:t>14</a:t>
            </a:fld>
            <a:endParaRPr lang="en-GB"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a:t>
            </a:r>
            <a:r>
              <a:rPr lang="en-GB" baseline="0" dirty="0" smtClean="0"/>
              <a:t> meaning does your work hold for you?</a:t>
            </a:r>
          </a:p>
          <a:p>
            <a:endParaRPr lang="en-GB" baseline="0" dirty="0" smtClean="0"/>
          </a:p>
          <a:p>
            <a:r>
              <a:rPr lang="en-GB" baseline="0" dirty="0" smtClean="0"/>
              <a:t>What meaning would you like your work to have for your students?</a:t>
            </a:r>
          </a:p>
          <a:p>
            <a:endParaRPr lang="en-GB" baseline="0" dirty="0" smtClean="0"/>
          </a:p>
          <a:p>
            <a:r>
              <a:rPr lang="en-GB" baseline="0" dirty="0" smtClean="0"/>
              <a:t>What meaning would like your work have for the world?</a:t>
            </a:r>
          </a:p>
          <a:p>
            <a:endParaRPr lang="en-GB" baseline="0" dirty="0" smtClean="0"/>
          </a:p>
          <a:p>
            <a:r>
              <a:rPr lang="en-GB" baseline="0" dirty="0" smtClean="0"/>
              <a:t>Contemplative for 12 minutes followed by 5 minutes silent writing. Group drawing. Then what gets the way….</a:t>
            </a:r>
          </a:p>
          <a:p>
            <a:endParaRPr lang="en-GB" baseline="0" dirty="0" smtClean="0"/>
          </a:p>
          <a:p>
            <a:r>
              <a:rPr lang="en-GB" dirty="0" smtClean="0"/>
              <a:t>‘the end, purpose or significance of something’</a:t>
            </a:r>
          </a:p>
          <a:p>
            <a:endParaRPr lang="en-GB" dirty="0" smtClean="0"/>
          </a:p>
          <a:p>
            <a:r>
              <a:rPr lang="en-GB" dirty="0" smtClean="0"/>
              <a:t>Drawing  - what gets in the way (in discussion?)</a:t>
            </a:r>
            <a:endParaRPr lang="en-GB" dirty="0"/>
          </a:p>
        </p:txBody>
      </p:sp>
      <p:sp>
        <p:nvSpPr>
          <p:cNvPr id="4" name="Slide Number Placeholder 3"/>
          <p:cNvSpPr>
            <a:spLocks noGrp="1"/>
          </p:cNvSpPr>
          <p:nvPr>
            <p:ph type="sldNum" sz="quarter" idx="10"/>
          </p:nvPr>
        </p:nvSpPr>
        <p:spPr/>
        <p:txBody>
          <a:bodyPr/>
          <a:lstStyle/>
          <a:p>
            <a:fld id="{3D4FEE5C-EE47-4F45-94F1-4559449985DB}" type="slidenum">
              <a:rPr lang="en-GB" smtClean="0"/>
              <a:t>15</a:t>
            </a:fld>
            <a:endParaRPr lang="en-GB"/>
          </a:p>
        </p:txBody>
      </p:sp>
    </p:spTree>
    <p:extLst>
      <p:ext uri="{BB962C8B-B14F-4D97-AF65-F5344CB8AC3E}">
        <p14:creationId xmlns:p14="http://schemas.microsoft.com/office/powerpoint/2010/main" val="3957151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448879">
              <a:lnSpc>
                <a:spcPct val="120000"/>
              </a:lnSpc>
              <a:spcBef>
                <a:spcPts val="589"/>
              </a:spcBef>
              <a:spcAft>
                <a:spcPts val="589"/>
              </a:spcAft>
              <a:buClr>
                <a:srgbClr val="D55C19"/>
              </a:buClr>
            </a:pPr>
            <a:r>
              <a:rPr lang="en-GB" altLang="en-US" smtClean="0">
                <a:solidFill>
                  <a:srgbClr val="51626F"/>
                </a:solidFill>
                <a:latin typeface="Arial" charset="0"/>
                <a:cs typeface="Arial" charset="0"/>
              </a:rPr>
              <a:t>Contemplative pedagogy can prevent, in Ergas’s words, social habits becoming the habits of our own mind.  </a:t>
            </a:r>
          </a:p>
          <a:p>
            <a:pPr defTabSz="448879">
              <a:lnSpc>
                <a:spcPct val="120000"/>
              </a:lnSpc>
              <a:spcBef>
                <a:spcPts val="589"/>
              </a:spcBef>
              <a:spcAft>
                <a:spcPts val="589"/>
              </a:spcAft>
              <a:buClr>
                <a:srgbClr val="D55C19"/>
              </a:buClr>
            </a:pPr>
            <a:endParaRPr lang="en-GB" altLang="en-US" smtClean="0">
              <a:solidFill>
                <a:srgbClr val="51626F"/>
              </a:solidFill>
              <a:latin typeface="Arial" charset="0"/>
              <a:cs typeface="Arial" charset="0"/>
            </a:endParaRPr>
          </a:p>
          <a:p>
            <a:pPr defTabSz="448879">
              <a:lnSpc>
                <a:spcPct val="120000"/>
              </a:lnSpc>
              <a:spcBef>
                <a:spcPts val="589"/>
              </a:spcBef>
              <a:spcAft>
                <a:spcPts val="589"/>
              </a:spcAft>
              <a:buClr>
                <a:srgbClr val="D55C19"/>
              </a:buClr>
            </a:pPr>
            <a:r>
              <a:rPr lang="en-GB" altLang="en-US" smtClean="0">
                <a:solidFill>
                  <a:srgbClr val="51626F"/>
                </a:solidFill>
                <a:latin typeface="Arial" charset="0"/>
                <a:cs typeface="Arial" charset="0"/>
              </a:rPr>
              <a:t>We can become more deeply critical and more open to transformation as through contemplative practice we develop a clearer sense of reality – we come to see that it is our minds which are attributing meaning and that we have agency over that. </a:t>
            </a:r>
          </a:p>
          <a:p>
            <a:pPr defTabSz="448879">
              <a:lnSpc>
                <a:spcPct val="120000"/>
              </a:lnSpc>
              <a:spcBef>
                <a:spcPts val="589"/>
              </a:spcBef>
              <a:spcAft>
                <a:spcPts val="589"/>
              </a:spcAft>
              <a:buClr>
                <a:srgbClr val="D55C19"/>
              </a:buClr>
            </a:pPr>
            <a:endParaRPr lang="en-GB" altLang="en-US" smtClean="0">
              <a:solidFill>
                <a:srgbClr val="51626F"/>
              </a:solidFill>
              <a:latin typeface="Arial" charset="0"/>
              <a:cs typeface="Arial" charset="0"/>
            </a:endParaRPr>
          </a:p>
          <a:p>
            <a:pPr defTabSz="448879">
              <a:lnSpc>
                <a:spcPct val="120000"/>
              </a:lnSpc>
              <a:spcBef>
                <a:spcPts val="589"/>
              </a:spcBef>
              <a:spcAft>
                <a:spcPts val="589"/>
              </a:spcAft>
              <a:buClr>
                <a:srgbClr val="D55C19"/>
              </a:buClr>
            </a:pPr>
            <a:r>
              <a:rPr lang="en-GB" altLang="en-US" smtClean="0">
                <a:solidFill>
                  <a:srgbClr val="51626F"/>
                </a:solidFill>
                <a:latin typeface="Arial" charset="0"/>
                <a:cs typeface="Arial" charset="0"/>
              </a:rPr>
              <a:t>Otherwise we habitually take on the meaning attributed by society and our capacity to then be critical and to be open to deep transformation are limited – we become fixed because we consider our internal lives to be dictated by what is external to us, we do not see the agency that we have, the authority that we give away. </a:t>
            </a:r>
          </a:p>
          <a:p>
            <a:pPr defTabSz="448879">
              <a:lnSpc>
                <a:spcPct val="120000"/>
              </a:lnSpc>
              <a:spcBef>
                <a:spcPts val="589"/>
              </a:spcBef>
              <a:spcAft>
                <a:spcPts val="589"/>
              </a:spcAft>
              <a:buClr>
                <a:srgbClr val="D55C19"/>
              </a:buClr>
            </a:pPr>
            <a:endParaRPr lang="en-GB" altLang="en-US" smtClean="0">
              <a:solidFill>
                <a:srgbClr val="51626F"/>
              </a:solidFill>
              <a:latin typeface="Arial" charset="0"/>
              <a:cs typeface="Arial" charset="0"/>
            </a:endParaRPr>
          </a:p>
          <a:p>
            <a:pPr defTabSz="448879">
              <a:lnSpc>
                <a:spcPct val="120000"/>
              </a:lnSpc>
              <a:spcBef>
                <a:spcPts val="589"/>
              </a:spcBef>
              <a:spcAft>
                <a:spcPts val="589"/>
              </a:spcAft>
              <a:buClr>
                <a:srgbClr val="D55C19"/>
              </a:buClr>
            </a:pPr>
            <a:r>
              <a:rPr lang="en-GB" altLang="en-US" smtClean="0">
                <a:solidFill>
                  <a:srgbClr val="51626F"/>
                </a:solidFill>
                <a:latin typeface="Arial" charset="0"/>
                <a:cs typeface="Arial" charset="0"/>
              </a:rPr>
              <a:t>That is not to say that our lives are not conditioned by the circumstances around us, the contemplative pedagogy project is one of rebalancing not domination.</a:t>
            </a:r>
          </a:p>
          <a:p>
            <a:pPr defTabSz="448879">
              <a:lnSpc>
                <a:spcPct val="120000"/>
              </a:lnSpc>
              <a:spcBef>
                <a:spcPts val="589"/>
              </a:spcBef>
              <a:spcAft>
                <a:spcPts val="589"/>
              </a:spcAft>
              <a:buClr>
                <a:srgbClr val="D55C19"/>
              </a:buClr>
            </a:pPr>
            <a:endParaRPr lang="en-GB" altLang="en-US" smtClean="0">
              <a:solidFill>
                <a:srgbClr val="51626F"/>
              </a:solidFill>
              <a:latin typeface="Arial" charset="0"/>
              <a:cs typeface="Arial" charset="0"/>
            </a:endParaRPr>
          </a:p>
          <a:p>
            <a:pPr defTabSz="448879">
              <a:lnSpc>
                <a:spcPct val="120000"/>
              </a:lnSpc>
              <a:spcBef>
                <a:spcPts val="589"/>
              </a:spcBef>
              <a:spcAft>
                <a:spcPts val="589"/>
              </a:spcAft>
              <a:buClr>
                <a:srgbClr val="D55C19"/>
              </a:buClr>
            </a:pPr>
            <a:r>
              <a:rPr lang="en-GB" altLang="en-US" smtClean="0">
                <a:solidFill>
                  <a:srgbClr val="51626F"/>
                </a:solidFill>
                <a:latin typeface="Arial" charset="0"/>
                <a:cs typeface="Arial" charset="0"/>
              </a:rPr>
              <a:t>So by introducing a contemplative element in to teaching, by valuing interiority, its role in meaning making,  and the fresh perspective this might offer on our habits of mind, we increase the possibility of transformative learning. </a:t>
            </a:r>
          </a:p>
          <a:p>
            <a:pPr defTabSz="448879">
              <a:lnSpc>
                <a:spcPct val="120000"/>
              </a:lnSpc>
              <a:spcBef>
                <a:spcPts val="589"/>
              </a:spcBef>
              <a:spcAft>
                <a:spcPts val="589"/>
              </a:spcAft>
              <a:buClr>
                <a:srgbClr val="D55C19"/>
              </a:buClr>
            </a:pPr>
            <a:endParaRPr lang="en-GB" altLang="en-US" smtClean="0">
              <a:solidFill>
                <a:srgbClr val="51626F"/>
              </a:solidFill>
              <a:latin typeface="Arial" charset="0"/>
              <a:cs typeface="Arial" charset="0"/>
            </a:endParaRPr>
          </a:p>
          <a:p>
            <a:pPr defTabSz="448879">
              <a:spcBef>
                <a:spcPct val="0"/>
              </a:spcBef>
            </a:pPr>
            <a:endParaRPr lang="en-GB" altLang="en-US" sz="800">
              <a:solidFill>
                <a:srgbClr val="000000"/>
              </a:solidFill>
            </a:endParaRPr>
          </a:p>
        </p:txBody>
      </p:sp>
      <p:sp>
        <p:nvSpPr>
          <p:cNvPr id="4" name="Slide Number Placeholder 3"/>
          <p:cNvSpPr>
            <a:spLocks noGrp="1"/>
          </p:cNvSpPr>
          <p:nvPr>
            <p:ph type="sldNum" sz="quarter" idx="5"/>
          </p:nvPr>
        </p:nvSpPr>
        <p:spPr/>
        <p:txBody>
          <a:bodyPr/>
          <a:lstStyle/>
          <a:p>
            <a:pPr>
              <a:defRPr/>
            </a:pPr>
            <a:fld id="{8388A97D-5FB6-46C6-8EAA-FD4849EBC0C3}" type="slidenum">
              <a:rPr lang="en-GB" smtClean="0">
                <a:solidFill>
                  <a:prstClr val="black"/>
                </a:solidFill>
              </a:rPr>
              <a:pPr>
                <a:defRPr/>
              </a:pPr>
              <a:t>16</a:t>
            </a:fld>
            <a:endParaRPr lang="en-GB">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D4FEE5C-EE47-4F45-94F1-4559449985DB}" type="slidenum">
              <a:rPr lang="en-GB" smtClean="0"/>
              <a:t>17</a:t>
            </a:fld>
            <a:endParaRPr lang="en-GB"/>
          </a:p>
        </p:txBody>
      </p:sp>
    </p:spTree>
    <p:extLst>
      <p:ext uri="{BB962C8B-B14F-4D97-AF65-F5344CB8AC3E}">
        <p14:creationId xmlns:p14="http://schemas.microsoft.com/office/powerpoint/2010/main" val="1548354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D4FEE5C-EE47-4F45-94F1-4559449985DB}" type="slidenum">
              <a:rPr lang="en-GB" smtClean="0"/>
              <a:t>18</a:t>
            </a:fld>
            <a:endParaRPr lang="en-GB"/>
          </a:p>
        </p:txBody>
      </p:sp>
    </p:spTree>
    <p:extLst>
      <p:ext uri="{BB962C8B-B14F-4D97-AF65-F5344CB8AC3E}">
        <p14:creationId xmlns:p14="http://schemas.microsoft.com/office/powerpoint/2010/main" val="13900716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D4FEE5C-EE47-4F45-94F1-4559449985DB}" type="slidenum">
              <a:rPr lang="en-GB" smtClean="0"/>
              <a:t>19</a:t>
            </a:fld>
            <a:endParaRPr lang="en-GB"/>
          </a:p>
        </p:txBody>
      </p:sp>
    </p:spTree>
    <p:extLst>
      <p:ext uri="{BB962C8B-B14F-4D97-AF65-F5344CB8AC3E}">
        <p14:creationId xmlns:p14="http://schemas.microsoft.com/office/powerpoint/2010/main" val="4247188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D4FEE5C-EE47-4F45-94F1-4559449985DB}" type="slidenum">
              <a:rPr lang="en-GB" smtClean="0"/>
              <a:t>20</a:t>
            </a:fld>
            <a:endParaRPr lang="en-GB"/>
          </a:p>
        </p:txBody>
      </p:sp>
    </p:spTree>
    <p:extLst>
      <p:ext uri="{BB962C8B-B14F-4D97-AF65-F5344CB8AC3E}">
        <p14:creationId xmlns:p14="http://schemas.microsoft.com/office/powerpoint/2010/main" val="29227457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a:r>
            <a:br>
              <a:rPr lang="en-GB" dirty="0" smtClean="0"/>
            </a:br>
            <a:endParaRPr lang="en-GB" dirty="0"/>
          </a:p>
        </p:txBody>
      </p:sp>
      <p:sp>
        <p:nvSpPr>
          <p:cNvPr id="4" name="Slide Number Placeholder 3"/>
          <p:cNvSpPr>
            <a:spLocks noGrp="1"/>
          </p:cNvSpPr>
          <p:nvPr>
            <p:ph type="sldNum" sz="quarter" idx="10"/>
          </p:nvPr>
        </p:nvSpPr>
        <p:spPr/>
        <p:txBody>
          <a:bodyPr/>
          <a:lstStyle/>
          <a:p>
            <a:fld id="{3D4FEE5C-EE47-4F45-94F1-4559449985DB}" type="slidenum">
              <a:rPr lang="en-GB" smtClean="0"/>
              <a:t>21</a:t>
            </a:fld>
            <a:endParaRPr lang="en-GB"/>
          </a:p>
        </p:txBody>
      </p:sp>
    </p:spTree>
    <p:extLst>
      <p:ext uri="{BB962C8B-B14F-4D97-AF65-F5344CB8AC3E}">
        <p14:creationId xmlns:p14="http://schemas.microsoft.com/office/powerpoint/2010/main" val="1745539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smtClean="0">
                <a:solidFill>
                  <a:srgbClr val="14171A"/>
                </a:solidFill>
                <a:effectLst/>
                <a:latin typeface="Segoe UI"/>
              </a:rPr>
              <a:t>To be great, be entire: </a:t>
            </a:r>
          </a:p>
          <a:p>
            <a:r>
              <a:rPr lang="en-GB" b="0" i="0" dirty="0" smtClean="0">
                <a:solidFill>
                  <a:srgbClr val="14171A"/>
                </a:solidFill>
                <a:effectLst/>
                <a:latin typeface="Segoe UI"/>
              </a:rPr>
              <a:t>Of what is yours nothing exaggerate or exclude </a:t>
            </a:r>
          </a:p>
          <a:p>
            <a:r>
              <a:rPr lang="en-GB" b="0" i="0" dirty="0" smtClean="0">
                <a:solidFill>
                  <a:srgbClr val="14171A"/>
                </a:solidFill>
                <a:effectLst/>
                <a:latin typeface="Segoe UI"/>
              </a:rPr>
              <a:t>Be whole in each thing. </a:t>
            </a:r>
          </a:p>
          <a:p>
            <a:r>
              <a:rPr lang="en-GB" b="0" i="0" dirty="0" smtClean="0">
                <a:solidFill>
                  <a:srgbClr val="14171A"/>
                </a:solidFill>
                <a:effectLst/>
                <a:latin typeface="Segoe UI"/>
              </a:rPr>
              <a:t>Put all that you are </a:t>
            </a:r>
          </a:p>
          <a:p>
            <a:r>
              <a:rPr lang="en-GB" b="0" i="0" dirty="0" smtClean="0">
                <a:solidFill>
                  <a:srgbClr val="14171A"/>
                </a:solidFill>
                <a:effectLst/>
                <a:latin typeface="Segoe UI"/>
              </a:rPr>
              <a:t>Into the least you do </a:t>
            </a:r>
          </a:p>
          <a:p>
            <a:r>
              <a:rPr lang="en-GB" b="0" i="0" dirty="0" smtClean="0">
                <a:solidFill>
                  <a:srgbClr val="14171A"/>
                </a:solidFill>
                <a:effectLst/>
                <a:latin typeface="Segoe UI"/>
              </a:rPr>
              <a:t>Like that on each place the whole moon </a:t>
            </a:r>
          </a:p>
          <a:p>
            <a:r>
              <a:rPr lang="en-GB" b="0" i="0" dirty="0" smtClean="0">
                <a:solidFill>
                  <a:srgbClr val="14171A"/>
                </a:solidFill>
                <a:effectLst/>
                <a:latin typeface="Segoe UI"/>
              </a:rPr>
              <a:t>Shines for she lives aloft. </a:t>
            </a:r>
          </a:p>
          <a:p>
            <a:endParaRPr lang="en-GB" b="0" i="0" dirty="0" smtClean="0">
              <a:solidFill>
                <a:srgbClr val="14171A"/>
              </a:solidFill>
              <a:effectLst/>
              <a:latin typeface="Segoe UI"/>
            </a:endParaRPr>
          </a:p>
          <a:p>
            <a:r>
              <a:rPr lang="en-GB" b="0" i="0" dirty="0" smtClean="0">
                <a:solidFill>
                  <a:srgbClr val="14171A"/>
                </a:solidFill>
                <a:effectLst/>
                <a:latin typeface="Segoe UI"/>
              </a:rPr>
              <a:t>By F Pessoa</a:t>
            </a:r>
            <a:endParaRPr lang="en-GB" dirty="0"/>
          </a:p>
        </p:txBody>
      </p:sp>
      <p:sp>
        <p:nvSpPr>
          <p:cNvPr id="4" name="Slide Number Placeholder 3"/>
          <p:cNvSpPr>
            <a:spLocks noGrp="1"/>
          </p:cNvSpPr>
          <p:nvPr>
            <p:ph type="sldNum" sz="quarter" idx="10"/>
          </p:nvPr>
        </p:nvSpPr>
        <p:spPr/>
        <p:txBody>
          <a:bodyPr/>
          <a:lstStyle/>
          <a:p>
            <a:fld id="{3D4FEE5C-EE47-4F45-94F1-4559449985DB}" type="slidenum">
              <a:rPr lang="en-GB" smtClean="0"/>
              <a:t>22</a:t>
            </a:fld>
            <a:endParaRPr lang="en-GB"/>
          </a:p>
        </p:txBody>
      </p:sp>
    </p:spTree>
    <p:extLst>
      <p:ext uri="{BB962C8B-B14F-4D97-AF65-F5344CB8AC3E}">
        <p14:creationId xmlns:p14="http://schemas.microsoft.com/office/powerpoint/2010/main" val="41766949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D4FEE5C-EE47-4F45-94F1-4559449985DB}" type="slidenum">
              <a:rPr lang="en-GB" smtClean="0"/>
              <a:t>23</a:t>
            </a:fld>
            <a:endParaRPr lang="en-GB"/>
          </a:p>
        </p:txBody>
      </p:sp>
    </p:spTree>
    <p:extLst>
      <p:ext uri="{BB962C8B-B14F-4D97-AF65-F5344CB8AC3E}">
        <p14:creationId xmlns:p14="http://schemas.microsoft.com/office/powerpoint/2010/main" val="18186734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B499BFC-C8CC-40E2-B755-AD17A3E9002B}" type="datetimeFigureOut">
              <a:rPr lang="en-GB" smtClean="0"/>
              <a:t>24/04/2019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2A22060-A0CC-4D9B-A47E-01FE14D90B8B}" type="slidenum">
              <a:rPr lang="en-GB" smtClean="0"/>
              <a:t>‹#›</a:t>
            </a:fld>
            <a:endParaRPr lang="en-GB"/>
          </a:p>
        </p:txBody>
      </p:sp>
      <p:sp>
        <p:nvSpPr>
          <p:cNvPr id="7" name="Rectangle 6"/>
          <p:cNvSpPr/>
          <p:nvPr userDrawn="1"/>
        </p:nvSpPr>
        <p:spPr>
          <a:xfrm>
            <a:off x="364200" y="288000"/>
            <a:ext cx="8568000" cy="6282000"/>
          </a:xfrm>
          <a:prstGeom prst="rect">
            <a:avLst/>
          </a:prstGeom>
          <a:solidFill>
            <a:srgbClr val="003478"/>
          </a:solidFill>
          <a:ln w="72009" cap="sq">
            <a:solidFill>
              <a:srgbClr val="D55C19"/>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essex logo white unbled.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39091" y="434319"/>
            <a:ext cx="1977259" cy="720000"/>
          </a:xfrm>
          <a:prstGeom prst="rect">
            <a:avLst/>
          </a:prstGeom>
        </p:spPr>
      </p:pic>
    </p:spTree>
    <p:extLst>
      <p:ext uri="{BB962C8B-B14F-4D97-AF65-F5344CB8AC3E}">
        <p14:creationId xmlns:p14="http://schemas.microsoft.com/office/powerpoint/2010/main" val="2048552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lvl="0"/>
            <a:fld id="{74747719-A454-4A8B-9407-0C7AC5161771}" type="datetime1">
              <a:rPr lang="en-GB" smtClean="0"/>
              <a:pPr lvl="0"/>
              <a:t>24/04/2019</a:t>
            </a:fld>
            <a:endParaRPr lang="en-GB"/>
          </a:p>
        </p:txBody>
      </p:sp>
      <p:sp>
        <p:nvSpPr>
          <p:cNvPr id="5" name="Footer Placeholder 4"/>
          <p:cNvSpPr>
            <a:spLocks noGrp="1"/>
          </p:cNvSpPr>
          <p:nvPr>
            <p:ph type="ftr" sz="quarter" idx="11"/>
          </p:nvPr>
        </p:nvSpPr>
        <p:spPr/>
        <p:txBody>
          <a:bodyPr/>
          <a:lstStyle/>
          <a:p>
            <a:pPr lvl="0"/>
            <a:endParaRPr lang="en-GB"/>
          </a:p>
        </p:txBody>
      </p:sp>
      <p:sp>
        <p:nvSpPr>
          <p:cNvPr id="6" name="Slide Number Placeholder 5"/>
          <p:cNvSpPr>
            <a:spLocks noGrp="1"/>
          </p:cNvSpPr>
          <p:nvPr>
            <p:ph type="sldNum" sz="quarter" idx="12"/>
          </p:nvPr>
        </p:nvSpPr>
        <p:spPr/>
        <p:txBody>
          <a:bodyPr/>
          <a:lstStyle/>
          <a:p>
            <a:pPr lvl="0"/>
            <a:fld id="{1B65ADC1-5E22-4170-B53C-83CA44147FCF}" type="slidenum">
              <a:rPr lang="en-GB" smtClean="0"/>
              <a:t>‹#›</a:t>
            </a:fld>
            <a:endParaRPr lang="en-GB"/>
          </a:p>
        </p:txBody>
      </p:sp>
    </p:spTree>
    <p:extLst>
      <p:ext uri="{BB962C8B-B14F-4D97-AF65-F5344CB8AC3E}">
        <p14:creationId xmlns:p14="http://schemas.microsoft.com/office/powerpoint/2010/main" val="65650505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C36EA6-6F1D-A848-9813-5EB3ED77BB10}"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AFD882-663F-AD4E-8FE9-9737BC96311A}" type="slidenum">
              <a:rPr lang="en-US" smtClean="0"/>
              <a:t>‹#›</a:t>
            </a:fld>
            <a:endParaRPr lang="en-US"/>
          </a:p>
        </p:txBody>
      </p:sp>
    </p:spTree>
    <p:extLst>
      <p:ext uri="{BB962C8B-B14F-4D97-AF65-F5344CB8AC3E}">
        <p14:creationId xmlns:p14="http://schemas.microsoft.com/office/powerpoint/2010/main" val="3525968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2C36EA6-6F1D-A848-9813-5EB3ED77BB10}" type="datetimeFigureOut">
              <a:rPr lang="en-US" smtClean="0"/>
              <a:t>4/24/2019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AFD882-663F-AD4E-8FE9-9737BC96311A}" type="slidenum">
              <a:rPr lang="en-US" smtClean="0"/>
              <a:t>‹#›</a:t>
            </a:fld>
            <a:endParaRPr lang="en-US"/>
          </a:p>
        </p:txBody>
      </p:sp>
    </p:spTree>
    <p:extLst>
      <p:ext uri="{BB962C8B-B14F-4D97-AF65-F5344CB8AC3E}">
        <p14:creationId xmlns:p14="http://schemas.microsoft.com/office/powerpoint/2010/main" val="3683697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2C36EA6-6F1D-A848-9813-5EB3ED77BB10}" type="datetimeFigureOut">
              <a:rPr lang="en-US" smtClean="0"/>
              <a:t>4/24/2019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AFD882-663F-AD4E-8FE9-9737BC96311A}" type="slidenum">
              <a:rPr lang="en-US" smtClean="0"/>
              <a:t>‹#›</a:t>
            </a:fld>
            <a:endParaRPr lang="en-US"/>
          </a:p>
        </p:txBody>
      </p:sp>
    </p:spTree>
    <p:extLst>
      <p:ext uri="{BB962C8B-B14F-4D97-AF65-F5344CB8AC3E}">
        <p14:creationId xmlns:p14="http://schemas.microsoft.com/office/powerpoint/2010/main" val="116114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2C36EA6-6F1D-A848-9813-5EB3ED77BB10}" type="datetimeFigureOut">
              <a:rPr lang="en-US" smtClean="0"/>
              <a:t>4/24/2019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AFD882-663F-AD4E-8FE9-9737BC96311A}" type="slidenum">
              <a:rPr lang="en-US" smtClean="0"/>
              <a:t>‹#›</a:t>
            </a:fld>
            <a:endParaRPr lang="en-US"/>
          </a:p>
        </p:txBody>
      </p:sp>
    </p:spTree>
    <p:extLst>
      <p:ext uri="{BB962C8B-B14F-4D97-AF65-F5344CB8AC3E}">
        <p14:creationId xmlns:p14="http://schemas.microsoft.com/office/powerpoint/2010/main" val="1563532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C36EA6-6F1D-A848-9813-5EB3ED77BB10}" type="datetimeFigureOut">
              <a:rPr lang="en-US" smtClean="0"/>
              <a:t>4/24/2019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AFD882-663F-AD4E-8FE9-9737BC96311A}" type="slidenum">
              <a:rPr lang="en-US" smtClean="0"/>
              <a:t>‹#›</a:t>
            </a:fld>
            <a:endParaRPr lang="en-US"/>
          </a:p>
        </p:txBody>
      </p:sp>
    </p:spTree>
    <p:extLst>
      <p:ext uri="{BB962C8B-B14F-4D97-AF65-F5344CB8AC3E}">
        <p14:creationId xmlns:p14="http://schemas.microsoft.com/office/powerpoint/2010/main" val="3452573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2C36EA6-6F1D-A848-9813-5EB3ED77BB10}" type="datetimeFigureOut">
              <a:rPr lang="en-US" smtClean="0"/>
              <a:t>4/24/2019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AFD882-663F-AD4E-8FE9-9737BC96311A}" type="slidenum">
              <a:rPr lang="en-US" smtClean="0"/>
              <a:t>‹#›</a:t>
            </a:fld>
            <a:endParaRPr lang="en-US"/>
          </a:p>
        </p:txBody>
      </p:sp>
    </p:spTree>
    <p:extLst>
      <p:ext uri="{BB962C8B-B14F-4D97-AF65-F5344CB8AC3E}">
        <p14:creationId xmlns:p14="http://schemas.microsoft.com/office/powerpoint/2010/main" val="1611601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2C36EA6-6F1D-A848-9813-5EB3ED77BB10}" type="datetimeFigureOut">
              <a:rPr lang="en-US" smtClean="0"/>
              <a:t>4/24/2019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AFD882-663F-AD4E-8FE9-9737BC96311A}" type="slidenum">
              <a:rPr lang="en-US" smtClean="0"/>
              <a:t>‹#›</a:t>
            </a:fld>
            <a:endParaRPr lang="en-US"/>
          </a:p>
        </p:txBody>
      </p:sp>
    </p:spTree>
    <p:extLst>
      <p:ext uri="{BB962C8B-B14F-4D97-AF65-F5344CB8AC3E}">
        <p14:creationId xmlns:p14="http://schemas.microsoft.com/office/powerpoint/2010/main" val="3580150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2C36EA6-6F1D-A848-9813-5EB3ED77BB10}"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AFD882-663F-AD4E-8FE9-9737BC96311A}" type="slidenum">
              <a:rPr lang="en-US" smtClean="0"/>
              <a:t>‹#›</a:t>
            </a:fld>
            <a:endParaRPr lang="en-US"/>
          </a:p>
        </p:txBody>
      </p:sp>
    </p:spTree>
    <p:extLst>
      <p:ext uri="{BB962C8B-B14F-4D97-AF65-F5344CB8AC3E}">
        <p14:creationId xmlns:p14="http://schemas.microsoft.com/office/powerpoint/2010/main" val="1190682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2C36EA6-6F1D-A848-9813-5EB3ED77BB10}"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AFD882-663F-AD4E-8FE9-9737BC96311A}" type="slidenum">
              <a:rPr lang="en-US" smtClean="0"/>
              <a:t>‹#›</a:t>
            </a:fld>
            <a:endParaRPr lang="en-US"/>
          </a:p>
        </p:txBody>
      </p:sp>
    </p:spTree>
    <p:extLst>
      <p:ext uri="{BB962C8B-B14F-4D97-AF65-F5344CB8AC3E}">
        <p14:creationId xmlns:p14="http://schemas.microsoft.com/office/powerpoint/2010/main" val="1946554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B499BFC-C8CC-40E2-B755-AD17A3E9002B}" type="datetimeFigureOut">
              <a:rPr lang="en-GB" smtClean="0">
                <a:solidFill>
                  <a:prstClr val="black">
                    <a:tint val="75000"/>
                  </a:prstClr>
                </a:solidFill>
              </a:rPr>
              <a:pPr/>
              <a:t>24/04/2019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92A22060-A0CC-4D9B-A47E-01FE14D90B8B}" type="slidenum">
              <a:rPr lang="en-GB" smtClean="0">
                <a:solidFill>
                  <a:prstClr val="black">
                    <a:tint val="75000"/>
                  </a:prstClr>
                </a:solidFill>
              </a:rPr>
              <a:pPr/>
              <a:t>‹#›</a:t>
            </a:fld>
            <a:endParaRPr lang="en-GB">
              <a:solidFill>
                <a:prstClr val="black">
                  <a:tint val="75000"/>
                </a:prstClr>
              </a:solidFill>
            </a:endParaRPr>
          </a:p>
        </p:txBody>
      </p:sp>
      <p:sp>
        <p:nvSpPr>
          <p:cNvPr id="7" name="Rectangle 6"/>
          <p:cNvSpPr/>
          <p:nvPr userDrawn="1"/>
        </p:nvSpPr>
        <p:spPr>
          <a:xfrm>
            <a:off x="364200" y="288000"/>
            <a:ext cx="8568000" cy="6282000"/>
          </a:xfrm>
          <a:prstGeom prst="rect">
            <a:avLst/>
          </a:prstGeom>
          <a:solidFill>
            <a:srgbClr val="003478"/>
          </a:solidFill>
          <a:ln w="72009" cap="sq">
            <a:solidFill>
              <a:srgbClr val="D55C19"/>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8" name="Picture 7" descr="essex logo white unbled.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39091" y="434319"/>
            <a:ext cx="1977259" cy="720000"/>
          </a:xfrm>
          <a:prstGeom prst="rect">
            <a:avLst/>
          </a:prstGeom>
        </p:spPr>
      </p:pic>
    </p:spTree>
    <p:extLst>
      <p:ext uri="{BB962C8B-B14F-4D97-AF65-F5344CB8AC3E}">
        <p14:creationId xmlns:p14="http://schemas.microsoft.com/office/powerpoint/2010/main" val="738790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4747719-A454-4A8B-9407-0C7AC5161771}" type="datetime1">
              <a:rPr lang="en-GB" smtClean="0">
                <a:solidFill>
                  <a:prstClr val="black">
                    <a:tint val="75000"/>
                  </a:prstClr>
                </a:solidFill>
              </a:rPr>
              <a:pPr/>
              <a:t>24/04/2019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1B65ADC1-5E22-4170-B53C-83CA44147FC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7146903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7983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5359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6217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91462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87066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9642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103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25594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55431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Title and bullet points">
    <p:spTree>
      <p:nvGrpSpPr>
        <p:cNvPr id="1" name=""/>
        <p:cNvGrpSpPr/>
        <p:nvPr/>
      </p:nvGrpSpPr>
      <p:grpSpPr>
        <a:xfrm>
          <a:off x="0" y="0"/>
          <a:ext cx="0" cy="0"/>
          <a:chOff x="0" y="0"/>
          <a:chExt cx="0" cy="0"/>
        </a:xfrm>
      </p:grpSpPr>
      <p:sp>
        <p:nvSpPr>
          <p:cNvPr id="7" name="Rectangle 6"/>
          <p:cNvSpPr/>
          <p:nvPr userDrawn="1"/>
        </p:nvSpPr>
        <p:spPr>
          <a:xfrm>
            <a:off x="288000" y="288000"/>
            <a:ext cx="8568000" cy="6282000"/>
          </a:xfrm>
          <a:prstGeom prst="rect">
            <a:avLst/>
          </a:prstGeom>
          <a:noFill/>
          <a:ln w="72009" cap="sq">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hasCustomPrompt="1"/>
          </p:nvPr>
        </p:nvSpPr>
        <p:spPr>
          <a:xfrm>
            <a:off x="457200" y="464415"/>
            <a:ext cx="8229600" cy="886547"/>
          </a:xfrm>
        </p:spPr>
        <p:txBody>
          <a:bodyPr anchor="t">
            <a:normAutofit/>
          </a:bodyPr>
          <a:lstStyle>
            <a:lvl1pPr algn="l">
              <a:defRPr sz="5400" baseline="0">
                <a:solidFill>
                  <a:schemeClr val="tx2"/>
                </a:solidFill>
                <a:latin typeface="Times"/>
                <a:cs typeface="Times"/>
              </a:defRPr>
            </a:lvl1pPr>
          </a:lstStyle>
          <a:p>
            <a:r>
              <a:rPr lang="en-GB" dirty="0"/>
              <a:t>Click To Edit Master Title</a:t>
            </a:r>
            <a:endParaRPr lang="en-US" dirty="0"/>
          </a:p>
        </p:txBody>
      </p:sp>
      <p:sp>
        <p:nvSpPr>
          <p:cNvPr id="3" name="Content Placeholder 2"/>
          <p:cNvSpPr>
            <a:spLocks noGrp="1"/>
          </p:cNvSpPr>
          <p:nvPr>
            <p:ph idx="1"/>
          </p:nvPr>
        </p:nvSpPr>
        <p:spPr>
          <a:xfrm>
            <a:off x="457200" y="1437699"/>
            <a:ext cx="8229600" cy="4374572"/>
          </a:xfrm>
        </p:spPr>
        <p:txBody>
          <a:bodyPr/>
          <a:lstStyle>
            <a:lvl1pPr marL="342900" indent="-342900">
              <a:lnSpc>
                <a:spcPts val="3000"/>
              </a:lnSpc>
              <a:spcBef>
                <a:spcPts val="1200"/>
              </a:spcBef>
              <a:spcAft>
                <a:spcPts val="1200"/>
              </a:spcAft>
              <a:buClr>
                <a:schemeClr val="tx2"/>
              </a:buClr>
              <a:buFont typeface="Wingdings" charset="2"/>
              <a:buChar char="§"/>
              <a:defRPr baseline="0">
                <a:solidFill>
                  <a:schemeClr val="bg2"/>
                </a:solidFill>
                <a:latin typeface="Arial"/>
                <a:cs typeface="Arial"/>
              </a:defRPr>
            </a:lvl1pPr>
            <a:lvl2pPr marL="742950" indent="-285750">
              <a:lnSpc>
                <a:spcPts val="3000"/>
              </a:lnSpc>
              <a:spcBef>
                <a:spcPts val="1200"/>
              </a:spcBef>
              <a:spcAft>
                <a:spcPts val="1200"/>
              </a:spcAft>
              <a:buClr>
                <a:schemeClr val="tx2"/>
              </a:buClr>
              <a:buFont typeface="Wingdings" charset="2"/>
              <a:buChar char="§"/>
              <a:defRPr baseline="0">
                <a:solidFill>
                  <a:schemeClr val="bg2"/>
                </a:solidFill>
                <a:latin typeface="Arial"/>
                <a:cs typeface="Arial"/>
              </a:defRPr>
            </a:lvl2pPr>
            <a:lvl3pPr marL="1143000" indent="-228600">
              <a:lnSpc>
                <a:spcPts val="3000"/>
              </a:lnSpc>
              <a:spcBef>
                <a:spcPts val="1200"/>
              </a:spcBef>
              <a:spcAft>
                <a:spcPts val="1200"/>
              </a:spcAft>
              <a:buClr>
                <a:schemeClr val="tx2"/>
              </a:buClr>
              <a:buFont typeface="Wingdings" charset="2"/>
              <a:buChar char="§"/>
              <a:defRPr baseline="0">
                <a:solidFill>
                  <a:schemeClr val="bg2"/>
                </a:solidFill>
                <a:latin typeface="Arial"/>
                <a:cs typeface="Arial"/>
              </a:defRPr>
            </a:lvl3pPr>
            <a:lvl4pPr marL="1600200" indent="-228600">
              <a:lnSpc>
                <a:spcPts val="3000"/>
              </a:lnSpc>
              <a:spcBef>
                <a:spcPts val="1200"/>
              </a:spcBef>
              <a:spcAft>
                <a:spcPts val="1200"/>
              </a:spcAft>
              <a:buClr>
                <a:schemeClr val="tx2"/>
              </a:buClr>
              <a:buFont typeface="Wingdings" charset="2"/>
              <a:buChar char="§"/>
              <a:defRPr baseline="0">
                <a:solidFill>
                  <a:schemeClr val="bg2"/>
                </a:solidFill>
                <a:latin typeface="Arial"/>
                <a:cs typeface="Arial"/>
              </a:defRPr>
            </a:lvl4pPr>
            <a:lvl5pPr marL="2057400" indent="-228600">
              <a:lnSpc>
                <a:spcPts val="3000"/>
              </a:lnSpc>
              <a:spcBef>
                <a:spcPts val="1200"/>
              </a:spcBef>
              <a:spcAft>
                <a:spcPts val="1200"/>
              </a:spcAft>
              <a:buClr>
                <a:schemeClr val="tx2"/>
              </a:buClr>
              <a:buFont typeface="Wingdings" charset="2"/>
              <a:buChar char="§"/>
              <a:defRPr baseline="0">
                <a:solidFill>
                  <a:schemeClr val="bg2"/>
                </a:solidFill>
                <a:latin typeface="Arial"/>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Essex logo black U:BLED"/>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208618" y="5877936"/>
            <a:ext cx="1478182" cy="540000"/>
          </a:xfrm>
          <a:prstGeom prst="rect">
            <a:avLst/>
          </a:prstGeom>
        </p:spPr>
      </p:pic>
    </p:spTree>
    <p:extLst>
      <p:ext uri="{BB962C8B-B14F-4D97-AF65-F5344CB8AC3E}">
        <p14:creationId xmlns:p14="http://schemas.microsoft.com/office/powerpoint/2010/main" val="1768746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bullets and image">
    <p:spTree>
      <p:nvGrpSpPr>
        <p:cNvPr id="1" name=""/>
        <p:cNvGrpSpPr/>
        <p:nvPr/>
      </p:nvGrpSpPr>
      <p:grpSpPr>
        <a:xfrm>
          <a:off x="0" y="0"/>
          <a:ext cx="0" cy="0"/>
          <a:chOff x="0" y="0"/>
          <a:chExt cx="0" cy="0"/>
        </a:xfrm>
      </p:grpSpPr>
      <p:sp>
        <p:nvSpPr>
          <p:cNvPr id="6" name="Rectangle 5"/>
          <p:cNvSpPr/>
          <p:nvPr userDrawn="1"/>
        </p:nvSpPr>
        <p:spPr>
          <a:xfrm>
            <a:off x="287338" y="287338"/>
            <a:ext cx="8569325" cy="6283325"/>
          </a:xfrm>
          <a:prstGeom prst="rect">
            <a:avLst/>
          </a:prstGeom>
          <a:noFill/>
          <a:ln w="72009" cap="sq">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dirty="0">
              <a:solidFill>
                <a:srgbClr val="FFFFFF"/>
              </a:solidFill>
              <a:latin typeface="Arial" panose="020B0604020202020204" pitchFamily="34" charset="0"/>
            </a:endParaRPr>
          </a:p>
        </p:txBody>
      </p:sp>
      <p:pic>
        <p:nvPicPr>
          <p:cNvPr id="7" name="Picture 7" descr="Essex logo black U:BLED"/>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208838" y="5878513"/>
            <a:ext cx="14779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00500" y="531090"/>
            <a:ext cx="4686300" cy="886547"/>
          </a:xfrm>
        </p:spPr>
        <p:txBody>
          <a:bodyPr anchor="t">
            <a:normAutofit/>
          </a:bodyPr>
          <a:lstStyle>
            <a:lvl1pPr algn="l">
              <a:lnSpc>
                <a:spcPts val="4500"/>
              </a:lnSpc>
              <a:defRPr sz="5400">
                <a:solidFill>
                  <a:schemeClr val="tx2"/>
                </a:solidFill>
                <a:latin typeface="Times New Roman" panose="02020603050405020304" pitchFamily="18" charset="0"/>
                <a:cs typeface="Times New Roman" panose="02020603050405020304" pitchFamily="18" charset="0"/>
              </a:defRPr>
            </a:lvl1pPr>
          </a:lstStyle>
          <a:p>
            <a:r>
              <a:rPr lang="en-US" smtClean="0"/>
              <a:t>Click to edit Master title style</a:t>
            </a:r>
            <a:endParaRPr lang="en-US" dirty="0"/>
          </a:p>
        </p:txBody>
      </p:sp>
      <p:sp>
        <p:nvSpPr>
          <p:cNvPr id="5" name="Picture Placeholder 4"/>
          <p:cNvSpPr>
            <a:spLocks noGrp="1"/>
          </p:cNvSpPr>
          <p:nvPr>
            <p:ph type="pic" sz="quarter" idx="10"/>
          </p:nvPr>
        </p:nvSpPr>
        <p:spPr>
          <a:xfrm>
            <a:off x="447675" y="531090"/>
            <a:ext cx="3429000" cy="2880000"/>
          </a:xfrm>
        </p:spPr>
        <p:txBody>
          <a:bodyPr rtlCol="0">
            <a:normAutofit/>
          </a:bodyPr>
          <a:lstStyle>
            <a:lvl1pPr>
              <a:defRPr baseline="0">
                <a:solidFill>
                  <a:schemeClr val="bg2"/>
                </a:solidFill>
              </a:defRPr>
            </a:lvl1pPr>
          </a:lstStyle>
          <a:p>
            <a:pPr lvl="0"/>
            <a:r>
              <a:rPr lang="en-US" noProof="0" smtClean="0"/>
              <a:t>Click icon to add picture</a:t>
            </a:r>
            <a:endParaRPr lang="en-GB" noProof="0" dirty="0"/>
          </a:p>
        </p:txBody>
      </p:sp>
      <p:sp>
        <p:nvSpPr>
          <p:cNvPr id="9" name="Picture Placeholder 4"/>
          <p:cNvSpPr>
            <a:spLocks noGrp="1"/>
          </p:cNvSpPr>
          <p:nvPr>
            <p:ph type="pic" sz="quarter" idx="11"/>
          </p:nvPr>
        </p:nvSpPr>
        <p:spPr>
          <a:xfrm>
            <a:off x="447675" y="3543300"/>
            <a:ext cx="3429000" cy="2880000"/>
          </a:xfrm>
        </p:spPr>
        <p:txBody>
          <a:bodyPr rtlCol="0">
            <a:normAutofit/>
          </a:bodyPr>
          <a:lstStyle>
            <a:lvl1pPr>
              <a:defRPr baseline="0">
                <a:solidFill>
                  <a:schemeClr val="bg2"/>
                </a:solidFill>
              </a:defRPr>
            </a:lvl1pPr>
          </a:lstStyle>
          <a:p>
            <a:pPr lvl="0"/>
            <a:r>
              <a:rPr lang="en-US" noProof="0" smtClean="0"/>
              <a:t>Click icon to add picture</a:t>
            </a:r>
            <a:endParaRPr lang="en-GB" noProof="0" dirty="0"/>
          </a:p>
        </p:txBody>
      </p:sp>
      <p:sp>
        <p:nvSpPr>
          <p:cNvPr id="10" name="Content Placeholder 2"/>
          <p:cNvSpPr>
            <a:spLocks noGrp="1"/>
          </p:cNvSpPr>
          <p:nvPr>
            <p:ph idx="1"/>
          </p:nvPr>
        </p:nvSpPr>
        <p:spPr>
          <a:xfrm>
            <a:off x="4000500" y="1351974"/>
            <a:ext cx="4686300" cy="4374572"/>
          </a:xfrm>
        </p:spPr>
        <p:txBody>
          <a:bodyPr>
            <a:normAutofit/>
          </a:bodyPr>
          <a:lstStyle>
            <a:lvl1pPr marL="342900" indent="-342900">
              <a:lnSpc>
                <a:spcPts val="3000"/>
              </a:lnSpc>
              <a:buClr>
                <a:schemeClr val="tx2"/>
              </a:buClr>
              <a:buFont typeface="Wingdings" charset="2"/>
              <a:buChar char="§"/>
              <a:defRPr sz="2800" baseline="0">
                <a:solidFill>
                  <a:schemeClr val="bg2"/>
                </a:solidFill>
                <a:latin typeface="Arial"/>
                <a:cs typeface="Arial"/>
              </a:defRPr>
            </a:lvl1pPr>
            <a:lvl2pPr marL="742950" indent="-285750">
              <a:lnSpc>
                <a:spcPts val="3000"/>
              </a:lnSpc>
              <a:buClr>
                <a:schemeClr val="tx2"/>
              </a:buClr>
              <a:buFont typeface="Wingdings" charset="2"/>
              <a:buChar char="§"/>
              <a:defRPr sz="2400" baseline="0">
                <a:solidFill>
                  <a:schemeClr val="bg2"/>
                </a:solidFill>
                <a:latin typeface="Arial"/>
                <a:cs typeface="Arial"/>
              </a:defRPr>
            </a:lvl2pPr>
            <a:lvl3pPr marL="1143000" indent="-228600">
              <a:lnSpc>
                <a:spcPts val="3000"/>
              </a:lnSpc>
              <a:buClr>
                <a:schemeClr val="tx2"/>
              </a:buClr>
              <a:buFont typeface="Wingdings" charset="2"/>
              <a:buChar char="§"/>
              <a:defRPr sz="2000" baseline="0">
                <a:solidFill>
                  <a:schemeClr val="bg2"/>
                </a:solidFill>
                <a:latin typeface="Arial"/>
                <a:cs typeface="Arial"/>
              </a:defRPr>
            </a:lvl3pPr>
            <a:lvl4pPr marL="1600200" indent="-228600">
              <a:lnSpc>
                <a:spcPts val="3000"/>
              </a:lnSpc>
              <a:buClr>
                <a:schemeClr val="tx2"/>
              </a:buClr>
              <a:buFont typeface="Wingdings" charset="2"/>
              <a:buChar char="§"/>
              <a:defRPr sz="1800" baseline="0">
                <a:solidFill>
                  <a:schemeClr val="bg2"/>
                </a:solidFill>
                <a:latin typeface="Arial"/>
                <a:cs typeface="Arial"/>
              </a:defRPr>
            </a:lvl4pPr>
            <a:lvl5pPr marL="2057400" indent="-228600">
              <a:lnSpc>
                <a:spcPts val="3000"/>
              </a:lnSpc>
              <a:buClr>
                <a:schemeClr val="tx2"/>
              </a:buClr>
              <a:buFont typeface="Wingdings" charset="2"/>
              <a:buChar char="§"/>
              <a:defRPr sz="1800" baseline="0">
                <a:solidFill>
                  <a:schemeClr val="bg2"/>
                </a:solidFill>
                <a:latin typeface="Arial"/>
                <a:cs typeface="Aria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754935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B499BFC-C8CC-40E2-B755-AD17A3E9002B}" type="datetimeFigureOut">
              <a:rPr lang="en-GB" smtClean="0">
                <a:solidFill>
                  <a:prstClr val="black">
                    <a:tint val="75000"/>
                  </a:prstClr>
                </a:solidFill>
              </a:rPr>
              <a:pPr/>
              <a:t>24/04/2019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92A22060-A0CC-4D9B-A47E-01FE14D90B8B}" type="slidenum">
              <a:rPr lang="en-GB" smtClean="0">
                <a:solidFill>
                  <a:prstClr val="black">
                    <a:tint val="75000"/>
                  </a:prstClr>
                </a:solidFill>
              </a:rPr>
              <a:pPr/>
              <a:t>‹#›</a:t>
            </a:fld>
            <a:endParaRPr lang="en-GB">
              <a:solidFill>
                <a:prstClr val="black">
                  <a:tint val="75000"/>
                </a:prstClr>
              </a:solidFill>
            </a:endParaRPr>
          </a:p>
        </p:txBody>
      </p:sp>
      <p:sp>
        <p:nvSpPr>
          <p:cNvPr id="7" name="Rectangle 6"/>
          <p:cNvSpPr/>
          <p:nvPr userDrawn="1"/>
        </p:nvSpPr>
        <p:spPr>
          <a:xfrm>
            <a:off x="364200" y="288000"/>
            <a:ext cx="8568000" cy="6282000"/>
          </a:xfrm>
          <a:prstGeom prst="rect">
            <a:avLst/>
          </a:prstGeom>
          <a:solidFill>
            <a:srgbClr val="003478"/>
          </a:solidFill>
          <a:ln w="72009" cap="sq">
            <a:solidFill>
              <a:srgbClr val="D55C19"/>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8" name="Picture 7" descr="essex logo white unbled.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39091" y="434319"/>
            <a:ext cx="1977259" cy="720000"/>
          </a:xfrm>
          <a:prstGeom prst="rect">
            <a:avLst/>
          </a:prstGeom>
        </p:spPr>
      </p:pic>
    </p:spTree>
    <p:extLst>
      <p:ext uri="{BB962C8B-B14F-4D97-AF65-F5344CB8AC3E}">
        <p14:creationId xmlns:p14="http://schemas.microsoft.com/office/powerpoint/2010/main" val="11479162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4747719-A454-4A8B-9407-0C7AC5161771}" type="datetime1">
              <a:rPr lang="en-GB" smtClean="0">
                <a:solidFill>
                  <a:prstClr val="black">
                    <a:tint val="75000"/>
                  </a:prstClr>
                </a:solidFill>
              </a:rPr>
              <a:pPr/>
              <a:t>24/04/2019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1B65ADC1-5E22-4170-B53C-83CA44147FC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23193763"/>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36824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85785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4199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78905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8908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76694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52309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91505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18688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Title and bullet points">
    <p:spTree>
      <p:nvGrpSpPr>
        <p:cNvPr id="1" name=""/>
        <p:cNvGrpSpPr/>
        <p:nvPr/>
      </p:nvGrpSpPr>
      <p:grpSpPr>
        <a:xfrm>
          <a:off x="0" y="0"/>
          <a:ext cx="0" cy="0"/>
          <a:chOff x="0" y="0"/>
          <a:chExt cx="0" cy="0"/>
        </a:xfrm>
      </p:grpSpPr>
      <p:sp>
        <p:nvSpPr>
          <p:cNvPr id="7" name="Rectangle 6"/>
          <p:cNvSpPr/>
          <p:nvPr userDrawn="1"/>
        </p:nvSpPr>
        <p:spPr>
          <a:xfrm>
            <a:off x="288000" y="288000"/>
            <a:ext cx="8568000" cy="6282000"/>
          </a:xfrm>
          <a:prstGeom prst="rect">
            <a:avLst/>
          </a:prstGeom>
          <a:noFill/>
          <a:ln w="72009" cap="sq">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hasCustomPrompt="1"/>
          </p:nvPr>
        </p:nvSpPr>
        <p:spPr>
          <a:xfrm>
            <a:off x="457200" y="464415"/>
            <a:ext cx="8229600" cy="886547"/>
          </a:xfrm>
        </p:spPr>
        <p:txBody>
          <a:bodyPr anchor="t">
            <a:normAutofit/>
          </a:bodyPr>
          <a:lstStyle>
            <a:lvl1pPr algn="l">
              <a:defRPr sz="5400" baseline="0">
                <a:solidFill>
                  <a:schemeClr val="tx2"/>
                </a:solidFill>
                <a:latin typeface="Times"/>
                <a:cs typeface="Times"/>
              </a:defRPr>
            </a:lvl1pPr>
          </a:lstStyle>
          <a:p>
            <a:r>
              <a:rPr lang="en-GB" dirty="0"/>
              <a:t>Click To Edit Master Title</a:t>
            </a:r>
            <a:endParaRPr lang="en-US" dirty="0"/>
          </a:p>
        </p:txBody>
      </p:sp>
      <p:sp>
        <p:nvSpPr>
          <p:cNvPr id="3" name="Content Placeholder 2"/>
          <p:cNvSpPr>
            <a:spLocks noGrp="1"/>
          </p:cNvSpPr>
          <p:nvPr>
            <p:ph idx="1"/>
          </p:nvPr>
        </p:nvSpPr>
        <p:spPr>
          <a:xfrm>
            <a:off x="457200" y="1437699"/>
            <a:ext cx="8229600" cy="4374572"/>
          </a:xfrm>
        </p:spPr>
        <p:txBody>
          <a:bodyPr/>
          <a:lstStyle>
            <a:lvl1pPr marL="342900" indent="-342900">
              <a:lnSpc>
                <a:spcPts val="3000"/>
              </a:lnSpc>
              <a:spcBef>
                <a:spcPts val="1200"/>
              </a:spcBef>
              <a:spcAft>
                <a:spcPts val="1200"/>
              </a:spcAft>
              <a:buClr>
                <a:schemeClr val="tx2"/>
              </a:buClr>
              <a:buFont typeface="Wingdings" charset="2"/>
              <a:buChar char="§"/>
              <a:defRPr baseline="0">
                <a:solidFill>
                  <a:schemeClr val="bg2"/>
                </a:solidFill>
                <a:latin typeface="Arial"/>
                <a:cs typeface="Arial"/>
              </a:defRPr>
            </a:lvl1pPr>
            <a:lvl2pPr marL="742950" indent="-285750">
              <a:lnSpc>
                <a:spcPts val="3000"/>
              </a:lnSpc>
              <a:spcBef>
                <a:spcPts val="1200"/>
              </a:spcBef>
              <a:spcAft>
                <a:spcPts val="1200"/>
              </a:spcAft>
              <a:buClr>
                <a:schemeClr val="tx2"/>
              </a:buClr>
              <a:buFont typeface="Wingdings" charset="2"/>
              <a:buChar char="§"/>
              <a:defRPr baseline="0">
                <a:solidFill>
                  <a:schemeClr val="bg2"/>
                </a:solidFill>
                <a:latin typeface="Arial"/>
                <a:cs typeface="Arial"/>
              </a:defRPr>
            </a:lvl2pPr>
            <a:lvl3pPr marL="1143000" indent="-228600">
              <a:lnSpc>
                <a:spcPts val="3000"/>
              </a:lnSpc>
              <a:spcBef>
                <a:spcPts val="1200"/>
              </a:spcBef>
              <a:spcAft>
                <a:spcPts val="1200"/>
              </a:spcAft>
              <a:buClr>
                <a:schemeClr val="tx2"/>
              </a:buClr>
              <a:buFont typeface="Wingdings" charset="2"/>
              <a:buChar char="§"/>
              <a:defRPr baseline="0">
                <a:solidFill>
                  <a:schemeClr val="bg2"/>
                </a:solidFill>
                <a:latin typeface="Arial"/>
                <a:cs typeface="Arial"/>
              </a:defRPr>
            </a:lvl3pPr>
            <a:lvl4pPr marL="1600200" indent="-228600">
              <a:lnSpc>
                <a:spcPts val="3000"/>
              </a:lnSpc>
              <a:spcBef>
                <a:spcPts val="1200"/>
              </a:spcBef>
              <a:spcAft>
                <a:spcPts val="1200"/>
              </a:spcAft>
              <a:buClr>
                <a:schemeClr val="tx2"/>
              </a:buClr>
              <a:buFont typeface="Wingdings" charset="2"/>
              <a:buChar char="§"/>
              <a:defRPr baseline="0">
                <a:solidFill>
                  <a:schemeClr val="bg2"/>
                </a:solidFill>
                <a:latin typeface="Arial"/>
                <a:cs typeface="Arial"/>
              </a:defRPr>
            </a:lvl4pPr>
            <a:lvl5pPr marL="2057400" indent="-228600">
              <a:lnSpc>
                <a:spcPts val="3000"/>
              </a:lnSpc>
              <a:spcBef>
                <a:spcPts val="1200"/>
              </a:spcBef>
              <a:spcAft>
                <a:spcPts val="1200"/>
              </a:spcAft>
              <a:buClr>
                <a:schemeClr val="tx2"/>
              </a:buClr>
              <a:buFont typeface="Wingdings" charset="2"/>
              <a:buChar char="§"/>
              <a:defRPr baseline="0">
                <a:solidFill>
                  <a:schemeClr val="bg2"/>
                </a:solidFill>
                <a:latin typeface="Arial"/>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Essex logo black U:BLED"/>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208618" y="5877936"/>
            <a:ext cx="1478182" cy="540000"/>
          </a:xfrm>
          <a:prstGeom prst="rect">
            <a:avLst/>
          </a:prstGeom>
        </p:spPr>
      </p:pic>
    </p:spTree>
    <p:extLst>
      <p:ext uri="{BB962C8B-B14F-4D97-AF65-F5344CB8AC3E}">
        <p14:creationId xmlns:p14="http://schemas.microsoft.com/office/powerpoint/2010/main" val="1191217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2C36EA6-6F1D-A848-9813-5EB3ED77BB10}" type="datetimeFigureOut">
              <a:rPr lang="en-US" smtClean="0"/>
              <a:t>4/24/2019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BAFD882-663F-AD4E-8FE9-9737BC96311A}" type="slidenum">
              <a:rPr lang="en-US" smtClean="0"/>
              <a:t>‹#›</a:t>
            </a:fld>
            <a:endParaRPr lang="en-US"/>
          </a:p>
        </p:txBody>
      </p:sp>
    </p:spTree>
    <p:extLst>
      <p:ext uri="{BB962C8B-B14F-4D97-AF65-F5344CB8AC3E}">
        <p14:creationId xmlns:p14="http://schemas.microsoft.com/office/powerpoint/2010/main" val="36861572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949080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2C36EA6-6F1D-A848-9813-5EB3ED77BB10}" type="datetimeFigureOut">
              <a:rPr lang="en-US" smtClean="0">
                <a:solidFill>
                  <a:prstClr val="black">
                    <a:tint val="75000"/>
                  </a:prstClr>
                </a:solidFill>
              </a:rPr>
              <a:pPr/>
              <a:t>4/24/2019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BAFD882-663F-AD4E-8FE9-9737BC9631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382009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com/search?q=contemplation+defintion&amp;rlz=1C1GCEA_enGB765GB765&amp;oq=contemplation+defintion&amp;aqs=chrome..69i57j0l5.2287j1j7&amp;sourceid=chrome&amp;ie=UTF-8" TargetMode="External"/><Relationship Id="rId2" Type="http://schemas.openxmlformats.org/officeDocument/2006/relationships/notesSlide" Target="../notesSlides/notesSlide3.xml"/><Relationship Id="rId1" Type="http://schemas.openxmlformats.org/officeDocument/2006/relationships/slideLayout" Target="../slideLayouts/slideLayout36.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s://contemplativepedagogynetwork.com/what-is-contemplative-pedagogy/" TargetMode="External"/><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3.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3.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3.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hyperlink" Target="http://www.couragerenewal.org/parker/writings/heart-of-a-teacher/" TargetMode="External"/><Relationship Id="rId7" Type="http://schemas.openxmlformats.org/officeDocument/2006/relationships/hyperlink" Target="http://vimeo.com/62676465" TargetMode="External"/><Relationship Id="rId2" Type="http://schemas.openxmlformats.org/officeDocument/2006/relationships/notesSlide" Target="../notesSlides/notesSlide23.xml"/><Relationship Id="rId1" Type="http://schemas.openxmlformats.org/officeDocument/2006/relationships/slideLayout" Target="../slideLayouts/slideLayout23.xml"/><Relationship Id="rId6" Type="http://schemas.openxmlformats.org/officeDocument/2006/relationships/hyperlink" Target="http://www.youtube.com/watch?v=Y5iARQfWRZQ&amp;feature=youtube_gdata_player." TargetMode="External"/><Relationship Id="rId5" Type="http://schemas.openxmlformats.org/officeDocument/2006/relationships/hyperlink" Target="https://contemplativepedagogynetwork.wordpress.com/" TargetMode="External"/><Relationship Id="rId4" Type="http://schemas.openxmlformats.org/officeDocument/2006/relationships/hyperlink" Target="http://www.contemplativemind.org/programs/acmh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5447" y="3160178"/>
            <a:ext cx="7772400" cy="861347"/>
          </a:xfrm>
        </p:spPr>
        <p:txBody>
          <a:bodyPr>
            <a:normAutofit fontScale="90000"/>
          </a:bodyPr>
          <a:lstStyle/>
          <a:p>
            <a:r>
              <a:rPr lang="en-GB" sz="5400" dirty="0">
                <a:solidFill>
                  <a:schemeClr val="bg1"/>
                </a:solidFill>
                <a:latin typeface="Times New Roman" panose="02020603050405020304" pitchFamily="18" charset="0"/>
                <a:cs typeface="Times New Roman" panose="02020603050405020304" pitchFamily="18" charset="0"/>
              </a:rPr>
              <a:t>Becoming a contemplative educator</a:t>
            </a:r>
          </a:p>
        </p:txBody>
      </p:sp>
      <p:sp>
        <p:nvSpPr>
          <p:cNvPr id="3" name="Subtitle 2"/>
          <p:cNvSpPr>
            <a:spLocks noGrp="1"/>
          </p:cNvSpPr>
          <p:nvPr>
            <p:ph type="subTitle" idx="1"/>
          </p:nvPr>
        </p:nvSpPr>
        <p:spPr>
          <a:xfrm>
            <a:off x="499400" y="5648491"/>
            <a:ext cx="7772400" cy="895743"/>
          </a:xfrm>
        </p:spPr>
        <p:txBody>
          <a:bodyPr>
            <a:normAutofit/>
          </a:bodyPr>
          <a:lstStyle/>
          <a:p>
            <a:pPr algn="l"/>
            <a:r>
              <a:rPr lang="en-US" sz="2000" dirty="0" err="1">
                <a:solidFill>
                  <a:schemeClr val="bg1"/>
                </a:solidFill>
                <a:latin typeface="Arial" panose="020B0604020202020204" pitchFamily="34" charset="0"/>
                <a:cs typeface="Arial" panose="020B0604020202020204" pitchFamily="34" charset="0"/>
              </a:rPr>
              <a:t>Dr</a:t>
            </a:r>
            <a:r>
              <a:rPr lang="en-US" sz="2000" dirty="0">
                <a:solidFill>
                  <a:schemeClr val="bg1"/>
                </a:solidFill>
                <a:latin typeface="Arial" panose="020B0604020202020204" pitchFamily="34" charset="0"/>
                <a:cs typeface="Arial" panose="020B0604020202020204" pitchFamily="34" charset="0"/>
              </a:rPr>
              <a:t> Caroline </a:t>
            </a:r>
            <a:r>
              <a:rPr lang="en-US" sz="2000" dirty="0" smtClean="0">
                <a:solidFill>
                  <a:schemeClr val="bg1"/>
                </a:solidFill>
                <a:latin typeface="Arial" panose="020B0604020202020204" pitchFamily="34" charset="0"/>
                <a:cs typeface="Arial" panose="020B0604020202020204" pitchFamily="34" charset="0"/>
              </a:rPr>
              <a:t>Barratt </a:t>
            </a:r>
          </a:p>
          <a:p>
            <a:pPr algn="l"/>
            <a:r>
              <a:rPr lang="en-US" sz="2000" dirty="0" smtClean="0">
                <a:solidFill>
                  <a:schemeClr val="bg1"/>
                </a:solidFill>
                <a:latin typeface="Arial" panose="020B0604020202020204" pitchFamily="34" charset="0"/>
                <a:cs typeface="Arial" panose="020B0604020202020204" pitchFamily="34" charset="0"/>
              </a:rPr>
              <a:t>School of Health and Social Care</a:t>
            </a:r>
            <a:endParaRPr lang="en-US" sz="2000" dirty="0">
              <a:solidFill>
                <a:schemeClr val="bg1"/>
              </a:solidFill>
              <a:latin typeface="Arial" panose="020B0604020202020204" pitchFamily="34" charset="0"/>
              <a:cs typeface="Arial" panose="020B0604020202020204" pitchFamily="34" charset="0"/>
            </a:endParaRPr>
          </a:p>
        </p:txBody>
      </p:sp>
      <p:sp>
        <p:nvSpPr>
          <p:cNvPr id="4" name="TextBox 3"/>
          <p:cNvSpPr txBox="1"/>
          <p:nvPr/>
        </p:nvSpPr>
        <p:spPr>
          <a:xfrm>
            <a:off x="421341" y="430306"/>
            <a:ext cx="8355106" cy="746358"/>
          </a:xfrm>
          <a:prstGeom prst="rect">
            <a:avLst/>
          </a:prstGeom>
          <a:noFill/>
        </p:spPr>
        <p:txBody>
          <a:bodyPr wrap="square" rtlCol="0">
            <a:spAutoFit/>
          </a:bodyPr>
          <a:lstStyle/>
          <a:p>
            <a:pPr algn="r"/>
            <a:r>
              <a:rPr lang="en-GB" sz="2000" dirty="0" smtClean="0">
                <a:solidFill>
                  <a:schemeClr val="bg1"/>
                </a:solidFill>
                <a:latin typeface="Arial" panose="020B0604020202020204" pitchFamily="34" charset="0"/>
                <a:cs typeface="Arial" panose="020B0604020202020204" pitchFamily="34" charset="0"/>
              </a:rPr>
              <a:t>Education Insight Series                               </a:t>
            </a:r>
          </a:p>
          <a:p>
            <a:pPr algn="r">
              <a:spcBef>
                <a:spcPts val="300"/>
              </a:spcBef>
            </a:pPr>
            <a:r>
              <a:rPr lang="en-GB" sz="2000" dirty="0" smtClean="0">
                <a:solidFill>
                  <a:schemeClr val="bg1"/>
                </a:solidFill>
                <a:latin typeface="Arial" panose="020B0604020202020204" pitchFamily="34" charset="0"/>
                <a:cs typeface="Arial" panose="020B0604020202020204" pitchFamily="34" charset="0"/>
              </a:rPr>
              <a:t>Applying Contemplative Pedagogy 4</a:t>
            </a:r>
            <a:endParaRPr lang="en-GB"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9417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solidFill>
                  <a:schemeClr val="accent2"/>
                </a:solidFill>
              </a:rPr>
              <a:t>Outline</a:t>
            </a:r>
            <a:endParaRPr lang="en-GB" dirty="0">
              <a:solidFill>
                <a:schemeClr val="accent2"/>
              </a:solidFill>
            </a:endParaRPr>
          </a:p>
        </p:txBody>
      </p:sp>
      <p:sp>
        <p:nvSpPr>
          <p:cNvPr id="3" name="Content Placeholder 2"/>
          <p:cNvSpPr>
            <a:spLocks noGrp="1"/>
          </p:cNvSpPr>
          <p:nvPr>
            <p:ph idx="1"/>
          </p:nvPr>
        </p:nvSpPr>
        <p:spPr>
          <a:xfrm>
            <a:off x="622300" y="1497106"/>
            <a:ext cx="8229600" cy="4938920"/>
          </a:xfrm>
        </p:spPr>
        <p:txBody>
          <a:bodyPr>
            <a:normAutofit/>
          </a:bodyPr>
          <a:lstStyle/>
          <a:p>
            <a:pPr>
              <a:lnSpc>
                <a:spcPct val="120000"/>
              </a:lnSpc>
              <a:spcBef>
                <a:spcPts val="600"/>
              </a:spcBef>
              <a:spcAft>
                <a:spcPts val="600"/>
              </a:spcAft>
              <a:buClr>
                <a:schemeClr val="accent5">
                  <a:lumMod val="75000"/>
                </a:schemeClr>
              </a:buClr>
              <a:buFont typeface="Wingdings" panose="05000000000000000000" pitchFamily="2" charset="2"/>
              <a:buChar char="§"/>
            </a:pPr>
            <a:r>
              <a:rPr lang="en-GB" dirty="0" smtClean="0">
                <a:solidFill>
                  <a:schemeClr val="tx1"/>
                </a:solidFill>
              </a:rPr>
              <a:t>Introductions </a:t>
            </a:r>
          </a:p>
          <a:p>
            <a:pPr>
              <a:lnSpc>
                <a:spcPct val="120000"/>
              </a:lnSpc>
              <a:spcBef>
                <a:spcPts val="600"/>
              </a:spcBef>
              <a:spcAft>
                <a:spcPts val="600"/>
              </a:spcAft>
              <a:buClr>
                <a:schemeClr val="accent5">
                  <a:lumMod val="75000"/>
                </a:schemeClr>
              </a:buClr>
              <a:buFont typeface="Wingdings" panose="05000000000000000000" pitchFamily="2" charset="2"/>
              <a:buChar char="§"/>
            </a:pPr>
            <a:r>
              <a:rPr lang="en-GB" dirty="0" smtClean="0">
                <a:solidFill>
                  <a:schemeClr val="tx1"/>
                </a:solidFill>
              </a:rPr>
              <a:t>What is contemplative pedagogy?</a:t>
            </a:r>
          </a:p>
          <a:p>
            <a:pPr>
              <a:lnSpc>
                <a:spcPct val="120000"/>
              </a:lnSpc>
              <a:spcBef>
                <a:spcPts val="600"/>
              </a:spcBef>
              <a:spcAft>
                <a:spcPts val="600"/>
              </a:spcAft>
              <a:buClr>
                <a:schemeClr val="accent5">
                  <a:lumMod val="75000"/>
                </a:schemeClr>
              </a:buClr>
              <a:buFont typeface="Wingdings" panose="05000000000000000000" pitchFamily="2" charset="2"/>
              <a:buChar char="§"/>
            </a:pPr>
            <a:r>
              <a:rPr lang="en-GB" dirty="0" smtClean="0">
                <a:solidFill>
                  <a:schemeClr val="tx1"/>
                </a:solidFill>
              </a:rPr>
              <a:t>What is a contemplative educator?</a:t>
            </a:r>
          </a:p>
          <a:p>
            <a:pPr>
              <a:lnSpc>
                <a:spcPct val="120000"/>
              </a:lnSpc>
              <a:spcBef>
                <a:spcPts val="600"/>
              </a:spcBef>
              <a:spcAft>
                <a:spcPts val="600"/>
              </a:spcAft>
              <a:buClr>
                <a:schemeClr val="accent5">
                  <a:lumMod val="75000"/>
                </a:schemeClr>
              </a:buClr>
            </a:pPr>
            <a:r>
              <a:rPr lang="en-GB" dirty="0" smtClean="0">
                <a:solidFill>
                  <a:schemeClr val="tx1"/>
                </a:solidFill>
              </a:rPr>
              <a:t>How will contemplative practice benefit me and my students? </a:t>
            </a:r>
          </a:p>
          <a:p>
            <a:pPr>
              <a:lnSpc>
                <a:spcPct val="120000"/>
              </a:lnSpc>
              <a:spcBef>
                <a:spcPts val="600"/>
              </a:spcBef>
              <a:spcAft>
                <a:spcPts val="600"/>
              </a:spcAft>
            </a:pPr>
            <a:r>
              <a:rPr lang="en-GB" dirty="0" smtClean="0">
                <a:solidFill>
                  <a:schemeClr val="tx1"/>
                </a:solidFill>
              </a:rPr>
              <a:t>Opportunities for awareness and contemplation</a:t>
            </a:r>
            <a:endParaRPr lang="en-GB" dirty="0">
              <a:solidFill>
                <a:schemeClr val="tx1"/>
              </a:solidFill>
            </a:endParaRPr>
          </a:p>
        </p:txBody>
      </p:sp>
    </p:spTree>
    <p:extLst>
      <p:ext uri="{BB962C8B-B14F-4D97-AF65-F5344CB8AC3E}">
        <p14:creationId xmlns:p14="http://schemas.microsoft.com/office/powerpoint/2010/main" val="2916046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06400" y="439015"/>
            <a:ext cx="8229600" cy="886547"/>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5400" kern="1200" baseline="0">
                <a:solidFill>
                  <a:schemeClr val="tx2"/>
                </a:solidFill>
                <a:latin typeface="Times"/>
                <a:ea typeface="+mj-ea"/>
                <a:cs typeface="Times"/>
              </a:defRPr>
            </a:lvl1pPr>
          </a:lstStyle>
          <a:p>
            <a:r>
              <a:rPr lang="en-GB" dirty="0" smtClean="0">
                <a:solidFill>
                  <a:srgbClr val="ED7D31"/>
                </a:solidFill>
              </a:rPr>
              <a:t>Contemplation</a:t>
            </a:r>
            <a:endParaRPr lang="en-GB" dirty="0">
              <a:solidFill>
                <a:srgbClr val="ED7D31"/>
              </a:solidFill>
            </a:endParaRPr>
          </a:p>
        </p:txBody>
      </p:sp>
      <p:sp>
        <p:nvSpPr>
          <p:cNvPr id="6" name="Rectangle 3"/>
          <p:cNvSpPr>
            <a:spLocks noChangeArrowheads="1"/>
          </p:cNvSpPr>
          <p:nvPr/>
        </p:nvSpPr>
        <p:spPr bwMode="auto">
          <a:xfrm>
            <a:off x="406400" y="1531921"/>
            <a:ext cx="8147049" cy="415498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533400" defTabSz="914400">
              <a:spcBef>
                <a:spcPts val="2400"/>
              </a:spcBef>
            </a:pPr>
            <a:r>
              <a:rPr lang="en-US" altLang="en-US" sz="2800" dirty="0" smtClean="0">
                <a:solidFill>
                  <a:srgbClr val="222222"/>
                </a:solidFill>
              </a:rPr>
              <a:t>‘</a:t>
            </a:r>
            <a:r>
              <a:rPr lang="en-US" altLang="en-US" sz="2800" dirty="0" smtClean="0">
                <a:solidFill>
                  <a:srgbClr val="222222"/>
                </a:solidFill>
              </a:rPr>
              <a:t>the action of looking thoughtfully at something for a long time’</a:t>
            </a:r>
            <a:endParaRPr lang="en-US" altLang="en-US" sz="2800" dirty="0">
              <a:solidFill>
                <a:srgbClr val="222222"/>
              </a:solidFill>
            </a:endParaRPr>
          </a:p>
          <a:p>
            <a:pPr marL="533400" defTabSz="914400" eaLnBrk="0" hangingPunct="0">
              <a:spcBef>
                <a:spcPts val="2400"/>
              </a:spcBef>
            </a:pPr>
            <a:r>
              <a:rPr lang="en-US" altLang="en-US" sz="2800" dirty="0" smtClean="0">
                <a:solidFill>
                  <a:srgbClr val="222222"/>
                </a:solidFill>
              </a:rPr>
              <a:t>‘deep reflective thought</a:t>
            </a:r>
            <a:r>
              <a:rPr lang="en-US" altLang="en-US" sz="2800" dirty="0" smtClean="0">
                <a:solidFill>
                  <a:srgbClr val="222222"/>
                </a:solidFill>
              </a:rPr>
              <a:t>’</a:t>
            </a:r>
          </a:p>
          <a:p>
            <a:pPr marL="533400" defTabSz="914400" eaLnBrk="0" hangingPunct="0">
              <a:spcBef>
                <a:spcPts val="2400"/>
              </a:spcBef>
            </a:pPr>
            <a:endParaRPr lang="en-US" altLang="en-US" sz="2800" dirty="0">
              <a:solidFill>
                <a:srgbClr val="222222"/>
              </a:solidFill>
            </a:endParaRPr>
          </a:p>
          <a:p>
            <a:pPr marL="533400" defTabSz="914400" eaLnBrk="0" hangingPunct="0">
              <a:spcBef>
                <a:spcPts val="2400"/>
              </a:spcBef>
            </a:pPr>
            <a:endParaRPr lang="en-US" altLang="en-US" sz="2800" dirty="0" smtClean="0">
              <a:solidFill>
                <a:srgbClr val="222222"/>
              </a:solidFill>
            </a:endParaRPr>
          </a:p>
          <a:p>
            <a:pPr defTabSz="914400" eaLnBrk="0" hangingPunct="0">
              <a:buFontTx/>
              <a:buChar char="•"/>
            </a:pPr>
            <a:endParaRPr lang="en-US" altLang="en-US" dirty="0" smtClean="0">
              <a:solidFill>
                <a:srgbClr val="222222"/>
              </a:solidFill>
            </a:endParaRPr>
          </a:p>
          <a:p>
            <a:pPr defTabSz="914400" eaLnBrk="0" hangingPunct="0"/>
            <a:endParaRPr lang="en-US" altLang="en-US" dirty="0">
              <a:solidFill>
                <a:srgbClr val="222222"/>
              </a:solidFill>
            </a:endParaRPr>
          </a:p>
          <a:p>
            <a:pPr defTabSz="914400" eaLnBrk="0" hangingPunct="0"/>
            <a:endParaRPr lang="en-US" altLang="en-US" dirty="0" smtClean="0">
              <a:solidFill>
                <a:srgbClr val="222222"/>
              </a:solidFill>
            </a:endParaRPr>
          </a:p>
          <a:p>
            <a:pPr defTabSz="914400" eaLnBrk="0" hangingPunct="0"/>
            <a:endParaRPr lang="en-US" altLang="en-US" sz="1600" dirty="0" smtClean="0">
              <a:solidFill>
                <a:prstClr val="black"/>
              </a:solidFill>
            </a:endParaRPr>
          </a:p>
        </p:txBody>
      </p:sp>
      <p:sp>
        <p:nvSpPr>
          <p:cNvPr id="4" name="TextBox 3"/>
          <p:cNvSpPr txBox="1"/>
          <p:nvPr/>
        </p:nvSpPr>
        <p:spPr>
          <a:xfrm>
            <a:off x="406400" y="5922665"/>
            <a:ext cx="6426200" cy="461665"/>
          </a:xfrm>
          <a:prstGeom prst="rect">
            <a:avLst/>
          </a:prstGeom>
          <a:noFill/>
        </p:spPr>
        <p:txBody>
          <a:bodyPr wrap="square" rtlCol="0">
            <a:spAutoFit/>
          </a:bodyPr>
          <a:lstStyle/>
          <a:p>
            <a:pPr defTabSz="914400" eaLnBrk="0" hangingPunct="0"/>
            <a:r>
              <a:rPr lang="en-US" altLang="en-US" sz="1200" dirty="0">
                <a:solidFill>
                  <a:prstClr val="black"/>
                </a:solidFill>
                <a:hlinkClick r:id="rId3"/>
              </a:rPr>
              <a:t>https://www.google.com/</a:t>
            </a:r>
            <a:r>
              <a:rPr lang="en-US" altLang="en-US" sz="1200" dirty="0" err="1">
                <a:solidFill>
                  <a:prstClr val="black"/>
                </a:solidFill>
                <a:hlinkClick r:id="rId3"/>
              </a:rPr>
              <a:t>search?q</a:t>
            </a:r>
            <a:r>
              <a:rPr lang="en-US" altLang="en-US" sz="1200" dirty="0">
                <a:solidFill>
                  <a:prstClr val="black"/>
                </a:solidFill>
                <a:hlinkClick r:id="rId3"/>
              </a:rPr>
              <a:t>=</a:t>
            </a:r>
            <a:r>
              <a:rPr lang="en-US" altLang="en-US" sz="1200" dirty="0" err="1">
                <a:solidFill>
                  <a:prstClr val="black"/>
                </a:solidFill>
                <a:hlinkClick r:id="rId3"/>
              </a:rPr>
              <a:t>contemplation+defintion&amp;rlz</a:t>
            </a:r>
            <a:r>
              <a:rPr lang="en-US" altLang="en-US" sz="1200" dirty="0">
                <a:solidFill>
                  <a:prstClr val="black"/>
                </a:solidFill>
                <a:hlinkClick r:id="rId3"/>
              </a:rPr>
              <a:t>=1C1GCEA_enGB765GB765&amp;oq=</a:t>
            </a:r>
            <a:r>
              <a:rPr lang="en-US" altLang="en-US" sz="1200" dirty="0" err="1">
                <a:solidFill>
                  <a:prstClr val="black"/>
                </a:solidFill>
                <a:hlinkClick r:id="rId3"/>
              </a:rPr>
              <a:t>contemplation+defintion&amp;aqs</a:t>
            </a:r>
            <a:r>
              <a:rPr lang="en-US" altLang="en-US" sz="1200" dirty="0">
                <a:solidFill>
                  <a:prstClr val="black"/>
                </a:solidFill>
                <a:hlinkClick r:id="rId3"/>
              </a:rPr>
              <a:t>=chrome..69i57j0l5.2287j1j7&amp;sourceid=</a:t>
            </a:r>
            <a:r>
              <a:rPr lang="en-US" altLang="en-US" sz="1200" dirty="0" err="1">
                <a:solidFill>
                  <a:prstClr val="black"/>
                </a:solidFill>
                <a:hlinkClick r:id="rId3"/>
              </a:rPr>
              <a:t>chrome&amp;ie</a:t>
            </a:r>
            <a:r>
              <a:rPr lang="en-US" altLang="en-US" sz="1200" dirty="0">
                <a:solidFill>
                  <a:prstClr val="black"/>
                </a:solidFill>
                <a:hlinkClick r:id="rId3"/>
              </a:rPr>
              <a:t>=UTF-8</a:t>
            </a:r>
            <a:endParaRPr lang="en-US" altLang="en-US" sz="1200" dirty="0">
              <a:solidFill>
                <a:prstClr val="black"/>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973993"/>
            <a:ext cx="7943850" cy="171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60403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1715"/>
            <a:ext cx="8229600" cy="886547"/>
          </a:xfrm>
        </p:spPr>
        <p:txBody>
          <a:bodyPr>
            <a:noAutofit/>
          </a:bodyPr>
          <a:lstStyle/>
          <a:p>
            <a:r>
              <a:rPr lang="en-GB" sz="4800" dirty="0">
                <a:solidFill>
                  <a:schemeClr val="accent2"/>
                </a:solidFill>
              </a:rPr>
              <a:t>C</a:t>
            </a:r>
            <a:r>
              <a:rPr lang="en-GB" sz="4800" dirty="0" smtClean="0">
                <a:solidFill>
                  <a:schemeClr val="accent2"/>
                </a:solidFill>
              </a:rPr>
              <a:t>ontemplative pedagogy</a:t>
            </a:r>
            <a:endParaRPr lang="en-GB" sz="4800" dirty="0">
              <a:solidFill>
                <a:schemeClr val="accent2"/>
              </a:solidFill>
            </a:endParaRPr>
          </a:p>
        </p:txBody>
      </p:sp>
      <p:sp>
        <p:nvSpPr>
          <p:cNvPr id="3" name="Content Placeholder 2"/>
          <p:cNvSpPr>
            <a:spLocks noGrp="1"/>
          </p:cNvSpPr>
          <p:nvPr>
            <p:ph idx="1"/>
          </p:nvPr>
        </p:nvSpPr>
        <p:spPr>
          <a:xfrm>
            <a:off x="431800" y="1663699"/>
            <a:ext cx="8382000" cy="4076701"/>
          </a:xfrm>
        </p:spPr>
        <p:txBody>
          <a:bodyPr>
            <a:normAutofit/>
          </a:bodyPr>
          <a:lstStyle/>
          <a:p>
            <a:pPr marL="0" indent="0">
              <a:lnSpc>
                <a:spcPct val="110000"/>
              </a:lnSpc>
              <a:buNone/>
            </a:pPr>
            <a:r>
              <a:rPr lang="en-GB" sz="2400" i="1" dirty="0" smtClean="0">
                <a:solidFill>
                  <a:srgbClr val="444444"/>
                </a:solidFill>
                <a:latin typeface="Lato"/>
              </a:rPr>
              <a:t>“...‘</a:t>
            </a:r>
            <a:r>
              <a:rPr lang="en-GB" sz="2400" i="1" dirty="0">
                <a:solidFill>
                  <a:srgbClr val="444444"/>
                </a:solidFill>
                <a:latin typeface="Lato"/>
              </a:rPr>
              <a:t>first person’ approaches which connect students to their lived, embodied experience of their own learning. Students are encouraged to become more aware of their internal world and connect their learning to their own values and sense of meaning which in turn enables them to form richer deeper, relationships with their peers, their communities and the world around </a:t>
            </a:r>
            <a:r>
              <a:rPr lang="en-GB" sz="2400" i="1" dirty="0" smtClean="0">
                <a:solidFill>
                  <a:srgbClr val="444444"/>
                </a:solidFill>
                <a:latin typeface="Lato"/>
              </a:rPr>
              <a:t>them”</a:t>
            </a:r>
            <a:endParaRPr lang="en-GB" sz="2000" dirty="0">
              <a:solidFill>
                <a:srgbClr val="444444"/>
              </a:solidFill>
              <a:latin typeface="Lato"/>
            </a:endParaRPr>
          </a:p>
          <a:p>
            <a:pPr marL="0" indent="0">
              <a:buNone/>
            </a:pPr>
            <a:r>
              <a:rPr lang="en-GB" sz="2000" dirty="0" smtClean="0">
                <a:solidFill>
                  <a:srgbClr val="444444"/>
                </a:solidFill>
                <a:latin typeface="Lato"/>
              </a:rPr>
              <a:t>(</a:t>
            </a:r>
            <a:r>
              <a:rPr lang="en-GB" sz="2000" dirty="0">
                <a:solidFill>
                  <a:srgbClr val="444444"/>
                </a:solidFill>
                <a:latin typeface="Lato"/>
              </a:rPr>
              <a:t>Barratt </a:t>
            </a:r>
            <a:r>
              <a:rPr lang="en-GB" sz="2000" dirty="0" smtClean="0">
                <a:solidFill>
                  <a:srgbClr val="444444"/>
                </a:solidFill>
                <a:latin typeface="Lato"/>
              </a:rPr>
              <a:t>2014 </a:t>
            </a:r>
            <a:r>
              <a:rPr lang="en-GB" sz="1400" dirty="0">
                <a:solidFill>
                  <a:srgbClr val="444444"/>
                </a:solidFill>
                <a:latin typeface="Lato"/>
                <a:hlinkClick r:id="rId3"/>
              </a:rPr>
              <a:t>https://contemplativepedagogynetwork.com/what-is-contemplative-pedagogy</a:t>
            </a:r>
            <a:r>
              <a:rPr lang="en-GB" sz="1200" dirty="0" smtClean="0">
                <a:solidFill>
                  <a:srgbClr val="444444"/>
                </a:solidFill>
                <a:latin typeface="Lato"/>
                <a:hlinkClick r:id="rId3"/>
              </a:rPr>
              <a:t>/</a:t>
            </a:r>
            <a:r>
              <a:rPr lang="en-GB" sz="2000" dirty="0" smtClean="0">
                <a:solidFill>
                  <a:srgbClr val="444444"/>
                </a:solidFill>
                <a:latin typeface="Lato"/>
              </a:rPr>
              <a:t>) </a:t>
            </a:r>
            <a:endParaRPr lang="en-GB" sz="2000" dirty="0"/>
          </a:p>
        </p:txBody>
      </p:sp>
    </p:spTree>
    <p:extLst>
      <p:ext uri="{BB962C8B-B14F-4D97-AF65-F5344CB8AC3E}">
        <p14:creationId xmlns:p14="http://schemas.microsoft.com/office/powerpoint/2010/main" val="4162390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The Tree of Contemplative Practi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9688" y="-1"/>
            <a:ext cx="7413625" cy="736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031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dirty="0" smtClean="0">
                <a:solidFill>
                  <a:schemeClr val="accent2"/>
                </a:solidFill>
              </a:rPr>
              <a:t>Contemplative educator</a:t>
            </a:r>
            <a:endParaRPr lang="en-GB" sz="4800" dirty="0">
              <a:solidFill>
                <a:schemeClr val="accent2"/>
              </a:solidFill>
            </a:endParaRPr>
          </a:p>
        </p:txBody>
      </p:sp>
      <p:sp>
        <p:nvSpPr>
          <p:cNvPr id="3" name="Content Placeholder 2"/>
          <p:cNvSpPr>
            <a:spLocks noGrp="1"/>
          </p:cNvSpPr>
          <p:nvPr>
            <p:ph idx="1"/>
          </p:nvPr>
        </p:nvSpPr>
        <p:spPr>
          <a:xfrm>
            <a:off x="412376" y="1697676"/>
            <a:ext cx="8229600" cy="4374572"/>
          </a:xfrm>
        </p:spPr>
        <p:txBody>
          <a:bodyPr/>
          <a:lstStyle/>
          <a:p>
            <a:pPr marL="0" indent="0">
              <a:buNone/>
            </a:pPr>
            <a:r>
              <a:rPr lang="en-GB" dirty="0">
                <a:solidFill>
                  <a:schemeClr val="bg2">
                    <a:lumMod val="25000"/>
                  </a:schemeClr>
                </a:solidFill>
              </a:rPr>
              <a:t>“...‘first person’ approaches which connect </a:t>
            </a:r>
            <a:r>
              <a:rPr lang="en-GB" dirty="0" smtClean="0">
                <a:solidFill>
                  <a:schemeClr val="accent2"/>
                </a:solidFill>
              </a:rPr>
              <a:t>educators</a:t>
            </a:r>
            <a:r>
              <a:rPr lang="en-GB" dirty="0" smtClean="0">
                <a:solidFill>
                  <a:schemeClr val="bg2">
                    <a:lumMod val="25000"/>
                  </a:schemeClr>
                </a:solidFill>
              </a:rPr>
              <a:t> </a:t>
            </a:r>
            <a:r>
              <a:rPr lang="en-GB" dirty="0">
                <a:solidFill>
                  <a:schemeClr val="bg2">
                    <a:lumMod val="25000"/>
                  </a:schemeClr>
                </a:solidFill>
              </a:rPr>
              <a:t>to their lived, embodied experience of </a:t>
            </a:r>
            <a:r>
              <a:rPr lang="en-GB" dirty="0" smtClean="0">
                <a:solidFill>
                  <a:schemeClr val="bg2">
                    <a:lumMod val="25000"/>
                  </a:schemeClr>
                </a:solidFill>
              </a:rPr>
              <a:t>their </a:t>
            </a:r>
            <a:r>
              <a:rPr lang="en-GB" dirty="0" smtClean="0">
                <a:solidFill>
                  <a:schemeClr val="accent2"/>
                </a:solidFill>
              </a:rPr>
              <a:t>teaching</a:t>
            </a:r>
            <a:r>
              <a:rPr lang="en-GB" dirty="0" smtClean="0">
                <a:solidFill>
                  <a:schemeClr val="bg2">
                    <a:lumMod val="25000"/>
                  </a:schemeClr>
                </a:solidFill>
              </a:rPr>
              <a:t>. </a:t>
            </a:r>
            <a:r>
              <a:rPr lang="en-GB" dirty="0" smtClean="0">
                <a:solidFill>
                  <a:schemeClr val="accent2"/>
                </a:solidFill>
              </a:rPr>
              <a:t>Educators</a:t>
            </a:r>
            <a:r>
              <a:rPr lang="en-GB" dirty="0" smtClean="0">
                <a:solidFill>
                  <a:schemeClr val="bg2">
                    <a:lumMod val="25000"/>
                  </a:schemeClr>
                </a:solidFill>
              </a:rPr>
              <a:t> are </a:t>
            </a:r>
            <a:r>
              <a:rPr lang="en-GB" dirty="0">
                <a:solidFill>
                  <a:schemeClr val="bg2">
                    <a:lumMod val="25000"/>
                  </a:schemeClr>
                </a:solidFill>
              </a:rPr>
              <a:t>encouraged to become more aware of their internal world and connect their </a:t>
            </a:r>
            <a:r>
              <a:rPr lang="en-GB" dirty="0" smtClean="0">
                <a:solidFill>
                  <a:schemeClr val="accent2"/>
                </a:solidFill>
              </a:rPr>
              <a:t>teaching</a:t>
            </a:r>
            <a:r>
              <a:rPr lang="en-GB" dirty="0" smtClean="0">
                <a:solidFill>
                  <a:schemeClr val="bg2">
                    <a:lumMod val="25000"/>
                  </a:schemeClr>
                </a:solidFill>
              </a:rPr>
              <a:t> </a:t>
            </a:r>
            <a:r>
              <a:rPr lang="en-GB" dirty="0">
                <a:solidFill>
                  <a:schemeClr val="bg2">
                    <a:lumMod val="25000"/>
                  </a:schemeClr>
                </a:solidFill>
              </a:rPr>
              <a:t>to their own values and sense of meaning which in turn enables them to form richer deeper, relationships with their </a:t>
            </a:r>
            <a:r>
              <a:rPr lang="en-GB" dirty="0" smtClean="0">
                <a:solidFill>
                  <a:schemeClr val="accent2"/>
                </a:solidFill>
              </a:rPr>
              <a:t>colleagues, students,</a:t>
            </a:r>
            <a:r>
              <a:rPr lang="en-GB" dirty="0" smtClean="0">
                <a:solidFill>
                  <a:schemeClr val="bg2">
                    <a:lumMod val="25000"/>
                  </a:schemeClr>
                </a:solidFill>
              </a:rPr>
              <a:t> </a:t>
            </a:r>
            <a:r>
              <a:rPr lang="en-GB" dirty="0">
                <a:solidFill>
                  <a:schemeClr val="bg2">
                    <a:lumMod val="25000"/>
                  </a:schemeClr>
                </a:solidFill>
              </a:rPr>
              <a:t>communities and the world around them”</a:t>
            </a:r>
          </a:p>
          <a:p>
            <a:pPr marL="0" indent="0">
              <a:buNone/>
            </a:pPr>
            <a:r>
              <a:rPr lang="en-GB" sz="1800" dirty="0" smtClean="0">
                <a:solidFill>
                  <a:schemeClr val="bg2">
                    <a:lumMod val="25000"/>
                  </a:schemeClr>
                </a:solidFill>
              </a:rPr>
              <a:t>(Adapted from Barratt </a:t>
            </a:r>
            <a:r>
              <a:rPr lang="en-GB" sz="1800" dirty="0">
                <a:solidFill>
                  <a:schemeClr val="bg2">
                    <a:lumMod val="25000"/>
                  </a:schemeClr>
                </a:solidFill>
              </a:rPr>
              <a:t>2014 https://contemplativepedagogynetwork.com/what-is-contemplative-pedagogy/) </a:t>
            </a:r>
          </a:p>
          <a:p>
            <a:endParaRPr lang="en-GB" dirty="0"/>
          </a:p>
        </p:txBody>
      </p:sp>
    </p:spTree>
    <p:extLst>
      <p:ext uri="{BB962C8B-B14F-4D97-AF65-F5344CB8AC3E}">
        <p14:creationId xmlns:p14="http://schemas.microsoft.com/office/powerpoint/2010/main" val="2029141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chemeClr val="accent2"/>
                </a:solidFill>
              </a:rPr>
              <a:t>‘…relishes in the wordless…’</a:t>
            </a:r>
            <a:endParaRPr lang="en-GB" dirty="0">
              <a:solidFill>
                <a:schemeClr val="accent2"/>
              </a:solidFill>
            </a:endParaRPr>
          </a:p>
        </p:txBody>
      </p:sp>
      <p:sp>
        <p:nvSpPr>
          <p:cNvPr id="3" name="Content Placeholder 2"/>
          <p:cNvSpPr>
            <a:spLocks noGrp="1"/>
          </p:cNvSpPr>
          <p:nvPr>
            <p:ph idx="1"/>
          </p:nvPr>
        </p:nvSpPr>
        <p:spPr>
          <a:xfrm>
            <a:off x="624821" y="1893582"/>
            <a:ext cx="7906871" cy="4046224"/>
          </a:xfrm>
        </p:spPr>
        <p:txBody>
          <a:bodyPr>
            <a:normAutofit lnSpcReduction="10000"/>
          </a:bodyPr>
          <a:lstStyle/>
          <a:p>
            <a:pPr marL="0" indent="0" defTabSz="457200">
              <a:lnSpc>
                <a:spcPct val="100000"/>
              </a:lnSpc>
              <a:spcBef>
                <a:spcPts val="0"/>
              </a:spcBef>
              <a:spcAft>
                <a:spcPts val="0"/>
              </a:spcAft>
              <a:buClr>
                <a:srgbClr val="003478"/>
              </a:buClr>
              <a:buNone/>
              <a:defRPr/>
            </a:pPr>
            <a:r>
              <a:rPr lang="en-GB" sz="2400" dirty="0" smtClean="0">
                <a:solidFill>
                  <a:schemeClr val="bg2">
                    <a:lumMod val="25000"/>
                  </a:schemeClr>
                </a:solidFill>
              </a:rPr>
              <a:t>‘</a:t>
            </a:r>
            <a:r>
              <a:rPr lang="en-GB" sz="2400" dirty="0">
                <a:solidFill>
                  <a:schemeClr val="bg2">
                    <a:lumMod val="25000"/>
                  </a:schemeClr>
                </a:solidFill>
              </a:rPr>
              <a:t>Whereas critical consciousness privileges the world of words…[the] contemplative relishes in the wordless, though tangible, dimensions of experience. That is why it defies definition</a:t>
            </a:r>
            <a:r>
              <a:rPr lang="en-GB" sz="2400" dirty="0" smtClean="0">
                <a:solidFill>
                  <a:schemeClr val="bg2">
                    <a:lumMod val="25000"/>
                  </a:schemeClr>
                </a:solidFill>
              </a:rPr>
              <a:t>.’</a:t>
            </a:r>
          </a:p>
          <a:p>
            <a:pPr marL="0" indent="0" defTabSz="457200">
              <a:lnSpc>
                <a:spcPct val="100000"/>
              </a:lnSpc>
              <a:spcBef>
                <a:spcPts val="0"/>
              </a:spcBef>
              <a:spcAft>
                <a:spcPts val="0"/>
              </a:spcAft>
              <a:buClr>
                <a:srgbClr val="003478"/>
              </a:buClr>
              <a:buNone/>
              <a:defRPr/>
            </a:pPr>
            <a:endParaRPr lang="en-GB" sz="2400" dirty="0" smtClean="0">
              <a:solidFill>
                <a:schemeClr val="bg2">
                  <a:lumMod val="25000"/>
                </a:schemeClr>
              </a:solidFill>
            </a:endParaRPr>
          </a:p>
          <a:p>
            <a:pPr marL="0" indent="0" defTabSz="457200">
              <a:lnSpc>
                <a:spcPct val="100000"/>
              </a:lnSpc>
              <a:spcBef>
                <a:spcPts val="0"/>
              </a:spcBef>
              <a:spcAft>
                <a:spcPts val="0"/>
              </a:spcAft>
              <a:buClr>
                <a:srgbClr val="003478"/>
              </a:buClr>
              <a:buNone/>
              <a:defRPr/>
            </a:pPr>
            <a:endParaRPr lang="en-GB" sz="2400" dirty="0">
              <a:solidFill>
                <a:schemeClr val="bg2">
                  <a:lumMod val="25000"/>
                </a:schemeClr>
              </a:solidFill>
            </a:endParaRPr>
          </a:p>
          <a:p>
            <a:pPr marL="0" indent="0" defTabSz="457200">
              <a:lnSpc>
                <a:spcPct val="100000"/>
              </a:lnSpc>
              <a:spcBef>
                <a:spcPts val="0"/>
              </a:spcBef>
              <a:spcAft>
                <a:spcPts val="0"/>
              </a:spcAft>
              <a:buClr>
                <a:srgbClr val="003478"/>
              </a:buClr>
              <a:buNone/>
              <a:defRPr/>
            </a:pPr>
            <a:endParaRPr lang="en-GB" sz="2400" dirty="0" smtClean="0">
              <a:solidFill>
                <a:schemeClr val="bg2">
                  <a:lumMod val="25000"/>
                </a:schemeClr>
              </a:solidFill>
            </a:endParaRPr>
          </a:p>
          <a:p>
            <a:pPr marL="0" indent="0" defTabSz="457200">
              <a:lnSpc>
                <a:spcPct val="100000"/>
              </a:lnSpc>
              <a:spcBef>
                <a:spcPts val="0"/>
              </a:spcBef>
              <a:spcAft>
                <a:spcPts val="0"/>
              </a:spcAft>
              <a:buClr>
                <a:srgbClr val="003478"/>
              </a:buClr>
              <a:buNone/>
              <a:defRPr/>
            </a:pPr>
            <a:endParaRPr lang="en-GB" sz="2400" dirty="0" smtClean="0">
              <a:solidFill>
                <a:schemeClr val="bg2">
                  <a:lumMod val="25000"/>
                </a:schemeClr>
              </a:solidFill>
            </a:endParaRPr>
          </a:p>
          <a:p>
            <a:pPr marL="0" indent="0" defTabSz="457200">
              <a:lnSpc>
                <a:spcPct val="100000"/>
              </a:lnSpc>
              <a:spcBef>
                <a:spcPts val="0"/>
              </a:spcBef>
              <a:spcAft>
                <a:spcPts val="0"/>
              </a:spcAft>
              <a:buClr>
                <a:srgbClr val="003478"/>
              </a:buClr>
              <a:buNone/>
              <a:defRPr/>
            </a:pPr>
            <a:endParaRPr lang="en-GB" sz="2400" dirty="0">
              <a:solidFill>
                <a:schemeClr val="bg2">
                  <a:lumMod val="25000"/>
                </a:schemeClr>
              </a:solidFill>
            </a:endParaRPr>
          </a:p>
          <a:p>
            <a:pPr marL="0" indent="0" defTabSz="457200">
              <a:lnSpc>
                <a:spcPct val="100000"/>
              </a:lnSpc>
              <a:spcBef>
                <a:spcPts val="0"/>
              </a:spcBef>
              <a:spcAft>
                <a:spcPts val="0"/>
              </a:spcAft>
              <a:buClr>
                <a:srgbClr val="003478"/>
              </a:buClr>
              <a:buNone/>
              <a:defRPr/>
            </a:pPr>
            <a:endParaRPr lang="en-GB" sz="2400" dirty="0">
              <a:solidFill>
                <a:schemeClr val="bg2">
                  <a:lumMod val="25000"/>
                </a:schemeClr>
              </a:solidFill>
            </a:endParaRPr>
          </a:p>
          <a:p>
            <a:pPr marL="0" indent="0" defTabSz="457200">
              <a:lnSpc>
                <a:spcPct val="100000"/>
              </a:lnSpc>
              <a:spcBef>
                <a:spcPts val="0"/>
              </a:spcBef>
              <a:spcAft>
                <a:spcPts val="2400"/>
              </a:spcAft>
              <a:buClr>
                <a:srgbClr val="003478"/>
              </a:buClr>
              <a:buNone/>
              <a:defRPr/>
            </a:pPr>
            <a:r>
              <a:rPr lang="es-ES" sz="1800" dirty="0">
                <a:solidFill>
                  <a:schemeClr val="bg2">
                    <a:lumMod val="25000"/>
                  </a:schemeClr>
                </a:solidFill>
              </a:rPr>
              <a:t>(</a:t>
            </a:r>
            <a:r>
              <a:rPr lang="es-ES" sz="1800" dirty="0" err="1">
                <a:solidFill>
                  <a:schemeClr val="bg2">
                    <a:lumMod val="25000"/>
                  </a:schemeClr>
                </a:solidFill>
              </a:rPr>
              <a:t>Mah</a:t>
            </a:r>
            <a:r>
              <a:rPr lang="es-ES" sz="1800" dirty="0">
                <a:solidFill>
                  <a:schemeClr val="bg2">
                    <a:lumMod val="25000"/>
                  </a:schemeClr>
                </a:solidFill>
              </a:rPr>
              <a:t> y Busch 2014: 126)</a:t>
            </a:r>
          </a:p>
          <a:p>
            <a:endParaRPr lang="en-GB" dirty="0"/>
          </a:p>
        </p:txBody>
      </p:sp>
    </p:spTree>
    <p:extLst>
      <p:ext uri="{BB962C8B-B14F-4D97-AF65-F5344CB8AC3E}">
        <p14:creationId xmlns:p14="http://schemas.microsoft.com/office/powerpoint/2010/main" val="1844712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2"/>
                </a:solidFill>
              </a:rPr>
              <a:t>Contemplative practice</a:t>
            </a:r>
            <a:endParaRPr lang="en-GB" dirty="0">
              <a:solidFill>
                <a:schemeClr val="accent2"/>
              </a:solidFill>
            </a:endParaRPr>
          </a:p>
        </p:txBody>
      </p:sp>
      <p:sp>
        <p:nvSpPr>
          <p:cNvPr id="4" name="Content Placeholder 2"/>
          <p:cNvSpPr>
            <a:spLocks noGrp="1"/>
          </p:cNvSpPr>
          <p:nvPr>
            <p:ph idx="1"/>
          </p:nvPr>
        </p:nvSpPr>
        <p:spPr>
          <a:xfrm>
            <a:off x="466164" y="1912828"/>
            <a:ext cx="8229600" cy="4374572"/>
          </a:xfrm>
        </p:spPr>
        <p:txBody>
          <a:bodyPr/>
          <a:lstStyle/>
          <a:p>
            <a:pPr marL="742950" indent="-742950">
              <a:lnSpc>
                <a:spcPct val="100000"/>
              </a:lnSpc>
              <a:spcBef>
                <a:spcPts val="1200"/>
              </a:spcBef>
              <a:buClr>
                <a:schemeClr val="accent1"/>
              </a:buClr>
              <a:buSzPct val="80000"/>
              <a:buFont typeface="Wingdings" pitchFamily="2" charset="2"/>
              <a:buAutoNum type="arabicPeriod"/>
              <a:defRPr/>
            </a:pPr>
            <a:r>
              <a:rPr lang="en-GB" sz="2400" dirty="0" smtClean="0">
                <a:solidFill>
                  <a:schemeClr val="bg2">
                    <a:lumMod val="25000"/>
                  </a:schemeClr>
                </a:solidFill>
              </a:rPr>
              <a:t>Spatial turning inward</a:t>
            </a:r>
          </a:p>
          <a:p>
            <a:pPr marL="742950" indent="-742950">
              <a:lnSpc>
                <a:spcPct val="100000"/>
              </a:lnSpc>
              <a:spcBef>
                <a:spcPts val="1200"/>
              </a:spcBef>
              <a:buClr>
                <a:schemeClr val="accent1"/>
              </a:buClr>
              <a:buSzPct val="80000"/>
              <a:buFont typeface="Wingdings" pitchFamily="2" charset="2"/>
              <a:buAutoNum type="arabicPeriod"/>
              <a:defRPr/>
            </a:pPr>
            <a:r>
              <a:rPr lang="en-GB" sz="2400" dirty="0" smtClean="0">
                <a:solidFill>
                  <a:schemeClr val="bg2">
                    <a:lumMod val="25000"/>
                  </a:schemeClr>
                </a:solidFill>
              </a:rPr>
              <a:t>Different engagement with time - from doing to being</a:t>
            </a:r>
          </a:p>
          <a:p>
            <a:pPr marL="742950" indent="-742950">
              <a:lnSpc>
                <a:spcPct val="100000"/>
              </a:lnSpc>
              <a:spcBef>
                <a:spcPts val="1200"/>
              </a:spcBef>
              <a:buClr>
                <a:schemeClr val="accent1"/>
              </a:buClr>
              <a:buSzPct val="80000"/>
              <a:buFont typeface="Wingdings" pitchFamily="2" charset="2"/>
              <a:buAutoNum type="arabicPeriod"/>
              <a:defRPr/>
            </a:pPr>
            <a:r>
              <a:rPr lang="en-GB" sz="2400" dirty="0" smtClean="0">
                <a:solidFill>
                  <a:schemeClr val="bg2">
                    <a:lumMod val="25000"/>
                  </a:schemeClr>
                </a:solidFill>
              </a:rPr>
              <a:t>An intention to be aware and attend to experience in a different way</a:t>
            </a:r>
          </a:p>
          <a:p>
            <a:pPr marL="742950" indent="-742950">
              <a:lnSpc>
                <a:spcPct val="100000"/>
              </a:lnSpc>
              <a:spcBef>
                <a:spcPts val="1200"/>
              </a:spcBef>
              <a:buClr>
                <a:schemeClr val="accent1"/>
              </a:buClr>
              <a:buSzPct val="80000"/>
              <a:buFont typeface="Wingdings" pitchFamily="2" charset="2"/>
              <a:buAutoNum type="arabicPeriod"/>
              <a:defRPr/>
            </a:pPr>
            <a:endParaRPr lang="en-GB" sz="2400" dirty="0">
              <a:solidFill>
                <a:schemeClr val="bg2">
                  <a:lumMod val="25000"/>
                </a:schemeClr>
              </a:solidFill>
            </a:endParaRPr>
          </a:p>
          <a:p>
            <a:pPr marL="742950" indent="-742950">
              <a:lnSpc>
                <a:spcPct val="100000"/>
              </a:lnSpc>
              <a:spcBef>
                <a:spcPts val="1200"/>
              </a:spcBef>
              <a:buClr>
                <a:schemeClr val="accent1"/>
              </a:buClr>
              <a:buSzPct val="80000"/>
              <a:buFont typeface="Wingdings" pitchFamily="2" charset="2"/>
              <a:buAutoNum type="arabicPeriod"/>
              <a:defRPr/>
            </a:pPr>
            <a:endParaRPr lang="en-GB" sz="2400" dirty="0" smtClean="0">
              <a:solidFill>
                <a:schemeClr val="bg2">
                  <a:lumMod val="25000"/>
                </a:schemeClr>
              </a:solidFill>
            </a:endParaRPr>
          </a:p>
          <a:p>
            <a:pPr marL="0" indent="0">
              <a:lnSpc>
                <a:spcPct val="100000"/>
              </a:lnSpc>
              <a:spcBef>
                <a:spcPts val="1200"/>
              </a:spcBef>
              <a:buClr>
                <a:schemeClr val="accent1"/>
              </a:buClr>
              <a:buSzPct val="80000"/>
              <a:buNone/>
              <a:defRPr/>
            </a:pPr>
            <a:r>
              <a:rPr lang="en-GB" sz="1800" dirty="0" smtClean="0">
                <a:solidFill>
                  <a:schemeClr val="bg2">
                    <a:lumMod val="25000"/>
                  </a:schemeClr>
                </a:solidFill>
              </a:rPr>
              <a:t>(</a:t>
            </a:r>
            <a:r>
              <a:rPr lang="en-GB" sz="1800" dirty="0" err="1" smtClean="0">
                <a:solidFill>
                  <a:schemeClr val="bg2">
                    <a:lumMod val="25000"/>
                  </a:schemeClr>
                </a:solidFill>
              </a:rPr>
              <a:t>Ergas</a:t>
            </a:r>
            <a:r>
              <a:rPr lang="en-GB" sz="1800" dirty="0" smtClean="0">
                <a:solidFill>
                  <a:schemeClr val="bg2">
                    <a:lumMod val="25000"/>
                  </a:schemeClr>
                </a:solidFill>
              </a:rPr>
              <a:t> 2018)</a:t>
            </a:r>
            <a:endParaRPr lang="en-GB" sz="1800" dirty="0">
              <a:solidFill>
                <a:schemeClr val="bg2">
                  <a:lumMod val="25000"/>
                </a:schemeClr>
              </a:solidFill>
            </a:endParaRPr>
          </a:p>
        </p:txBody>
      </p:sp>
    </p:spTree>
    <p:extLst>
      <p:ext uri="{BB962C8B-B14F-4D97-AF65-F5344CB8AC3E}">
        <p14:creationId xmlns:p14="http://schemas.microsoft.com/office/powerpoint/2010/main" val="393530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098" name="Picture 2"/>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570007" y="0"/>
            <a:ext cx="1497993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14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3074" name="Picture 2"/>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674189" y="0"/>
            <a:ext cx="13004800"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0843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2"/>
                </a:solidFill>
              </a:rPr>
              <a:t>Contemplative educator</a:t>
            </a:r>
            <a:endParaRPr lang="en-GB" dirty="0">
              <a:solidFill>
                <a:schemeClr val="accent2"/>
              </a:solidFill>
            </a:endParaRPr>
          </a:p>
        </p:txBody>
      </p:sp>
      <p:sp>
        <p:nvSpPr>
          <p:cNvPr id="3" name="Content Placeholder 2"/>
          <p:cNvSpPr>
            <a:spLocks noGrp="1"/>
          </p:cNvSpPr>
          <p:nvPr>
            <p:ph idx="1"/>
          </p:nvPr>
        </p:nvSpPr>
        <p:spPr>
          <a:xfrm>
            <a:off x="439947" y="1679239"/>
            <a:ext cx="8229600" cy="4374572"/>
          </a:xfrm>
        </p:spPr>
        <p:txBody>
          <a:bodyPr>
            <a:normAutofit/>
          </a:bodyPr>
          <a:lstStyle/>
          <a:p>
            <a:r>
              <a:rPr lang="en-GB" sz="2400" dirty="0" smtClean="0">
                <a:solidFill>
                  <a:schemeClr val="bg2">
                    <a:lumMod val="25000"/>
                  </a:schemeClr>
                </a:solidFill>
              </a:rPr>
              <a:t>Embodiment is key</a:t>
            </a:r>
          </a:p>
          <a:p>
            <a:r>
              <a:rPr lang="en-GB" sz="2400" dirty="0" smtClean="0">
                <a:solidFill>
                  <a:schemeClr val="bg2">
                    <a:lumMod val="25000"/>
                  </a:schemeClr>
                </a:solidFill>
              </a:rPr>
              <a:t>Not just about using contemplative practices with students</a:t>
            </a:r>
          </a:p>
          <a:p>
            <a:r>
              <a:rPr lang="en-GB" sz="2400" dirty="0" smtClean="0">
                <a:solidFill>
                  <a:schemeClr val="bg2">
                    <a:lumMod val="25000"/>
                  </a:schemeClr>
                </a:solidFill>
              </a:rPr>
              <a:t>Engaging with our own interiority</a:t>
            </a:r>
          </a:p>
          <a:p>
            <a:r>
              <a:rPr lang="en-GB" sz="2400" dirty="0" smtClean="0">
                <a:solidFill>
                  <a:schemeClr val="bg2">
                    <a:lumMod val="25000"/>
                  </a:schemeClr>
                </a:solidFill>
              </a:rPr>
              <a:t>Exploring how that meets the world both in terms of how we experience the world as well as how the world experiences </a:t>
            </a:r>
            <a:r>
              <a:rPr lang="en-GB" sz="2400" dirty="0" smtClean="0">
                <a:solidFill>
                  <a:schemeClr val="bg2">
                    <a:lumMod val="25000"/>
                  </a:schemeClr>
                </a:solidFill>
              </a:rPr>
              <a:t>us</a:t>
            </a:r>
            <a:endParaRPr lang="en-GB" sz="2400" dirty="0" smtClean="0">
              <a:solidFill>
                <a:schemeClr val="bg2">
                  <a:lumMod val="25000"/>
                </a:schemeClr>
              </a:solidFill>
            </a:endParaRPr>
          </a:p>
        </p:txBody>
      </p:sp>
    </p:spTree>
    <p:extLst>
      <p:ext uri="{BB962C8B-B14F-4D97-AF65-F5344CB8AC3E}">
        <p14:creationId xmlns:p14="http://schemas.microsoft.com/office/powerpoint/2010/main" val="373175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dirty="0" smtClean="0">
                <a:solidFill>
                  <a:schemeClr val="accent2"/>
                </a:solidFill>
              </a:rPr>
              <a:t>Breath awareness practice</a:t>
            </a:r>
            <a:endParaRPr lang="en-GB" sz="4400" dirty="0">
              <a:solidFill>
                <a:schemeClr val="accent2"/>
              </a:solidFill>
            </a:endParaRPr>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1812440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0" y="0"/>
            <a:ext cx="9144000" cy="10231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4414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74663" y="563563"/>
            <a:ext cx="8158162" cy="885825"/>
          </a:xfrm>
        </p:spPr>
        <p:txBody>
          <a:bodyPr/>
          <a:lstStyle/>
          <a:p>
            <a:pPr eaLnBrk="1" hangingPunct="1">
              <a:lnSpc>
                <a:spcPts val="4900"/>
              </a:lnSpc>
            </a:pPr>
            <a:r>
              <a:rPr lang="en-GB" altLang="en-US" sz="4400" dirty="0" smtClean="0">
                <a:solidFill>
                  <a:schemeClr val="accent2"/>
                </a:solidFill>
              </a:rPr>
              <a:t>Meaning and transformation</a:t>
            </a:r>
          </a:p>
        </p:txBody>
      </p:sp>
      <p:sp>
        <p:nvSpPr>
          <p:cNvPr id="5" name="Content Placeholder 4"/>
          <p:cNvSpPr>
            <a:spLocks noGrp="1"/>
          </p:cNvSpPr>
          <p:nvPr>
            <p:ph idx="1"/>
          </p:nvPr>
        </p:nvSpPr>
        <p:spPr>
          <a:xfrm>
            <a:off x="565150" y="1835150"/>
            <a:ext cx="8067675" cy="4375150"/>
          </a:xfrm>
        </p:spPr>
        <p:txBody>
          <a:bodyPr rtlCol="0">
            <a:noAutofit/>
          </a:bodyPr>
          <a:lstStyle/>
          <a:p>
            <a:pPr marL="0" indent="0" eaLnBrk="1" fontAlgn="auto" hangingPunct="1">
              <a:lnSpc>
                <a:spcPct val="100000"/>
              </a:lnSpc>
              <a:spcAft>
                <a:spcPts val="600"/>
              </a:spcAft>
              <a:buFont typeface="Wingdings" charset="2"/>
              <a:buNone/>
              <a:defRPr/>
            </a:pPr>
            <a:r>
              <a:rPr lang="en-GB" dirty="0" smtClean="0">
                <a:solidFill>
                  <a:schemeClr val="bg2">
                    <a:lumMod val="25000"/>
                  </a:schemeClr>
                </a:solidFill>
              </a:rPr>
              <a:t>“...we not educated in making meaning of this internal life…The more we lean towards attending out there, the more our reality is defined by that which we find out there to which we attribute worthiness and meaning”</a:t>
            </a:r>
          </a:p>
          <a:p>
            <a:pPr marL="0" indent="0" eaLnBrk="1" fontAlgn="auto" hangingPunct="1">
              <a:spcAft>
                <a:spcPts val="0"/>
              </a:spcAft>
              <a:buFont typeface="Wingdings" charset="2"/>
              <a:buNone/>
              <a:defRPr/>
            </a:pPr>
            <a:endParaRPr lang="en-GB" sz="2400" dirty="0" smtClean="0"/>
          </a:p>
          <a:p>
            <a:pPr marL="0" indent="0" eaLnBrk="1" fontAlgn="auto" hangingPunct="1">
              <a:spcAft>
                <a:spcPts val="0"/>
              </a:spcAft>
              <a:buFont typeface="Wingdings" charset="2"/>
              <a:buNone/>
              <a:defRPr/>
            </a:pPr>
            <a:r>
              <a:rPr lang="en-GB" sz="2200" dirty="0" smtClean="0">
                <a:solidFill>
                  <a:schemeClr val="bg2">
                    <a:lumMod val="25000"/>
                  </a:schemeClr>
                </a:solidFill>
              </a:rPr>
              <a:t>(</a:t>
            </a:r>
            <a:r>
              <a:rPr lang="en-GB" sz="2200" dirty="0" err="1" smtClean="0">
                <a:solidFill>
                  <a:schemeClr val="bg2">
                    <a:lumMod val="25000"/>
                  </a:schemeClr>
                </a:solidFill>
              </a:rPr>
              <a:t>Ergas</a:t>
            </a:r>
            <a:r>
              <a:rPr lang="en-GB" sz="2200" dirty="0" smtClean="0">
                <a:solidFill>
                  <a:schemeClr val="bg2">
                    <a:lumMod val="25000"/>
                  </a:schemeClr>
                </a:solidFill>
              </a:rPr>
              <a:t> 2017: 131)</a:t>
            </a:r>
          </a:p>
          <a:p>
            <a:pPr eaLnBrk="1" fontAlgn="auto" hangingPunct="1">
              <a:spcAft>
                <a:spcPts val="0"/>
              </a:spcAft>
              <a:defRPr/>
            </a:pPr>
            <a:endParaRPr lang="en-GB" dirty="0"/>
          </a:p>
        </p:txBody>
      </p:sp>
    </p:spTree>
    <p:extLst>
      <p:ext uri="{BB962C8B-B14F-4D97-AF65-F5344CB8AC3E}">
        <p14:creationId xmlns:p14="http://schemas.microsoft.com/office/powerpoint/2010/main" val="27220981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41540" y="2405083"/>
            <a:ext cx="8609162" cy="923330"/>
          </a:xfrm>
          <a:prstGeom prst="rect">
            <a:avLst/>
          </a:prstGeom>
          <a:noFill/>
        </p:spPr>
        <p:txBody>
          <a:bodyPr wrap="square" rtlCol="0">
            <a:spAutoFit/>
          </a:bodyPr>
          <a:lstStyle/>
          <a:p>
            <a:pPr algn="ctr"/>
            <a:r>
              <a:rPr lang="en-GB" sz="5400" dirty="0" smtClean="0">
                <a:solidFill>
                  <a:schemeClr val="accent2"/>
                </a:solidFill>
                <a:latin typeface="Times New Roman" panose="02020603050405020304" pitchFamily="18" charset="0"/>
                <a:cs typeface="Times New Roman" panose="02020603050405020304" pitchFamily="18" charset="0"/>
              </a:rPr>
              <a:t>Contemplative reflection</a:t>
            </a:r>
            <a:endParaRPr lang="en-GB" sz="5400"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8986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521890" y="441627"/>
            <a:ext cx="8229600" cy="885825"/>
          </a:xfrm>
        </p:spPr>
        <p:txBody>
          <a:bodyPr>
            <a:normAutofit fontScale="90000"/>
          </a:bodyPr>
          <a:lstStyle/>
          <a:p>
            <a:pPr eaLnBrk="1" hangingPunct="1">
              <a:defRPr/>
            </a:pPr>
            <a:r>
              <a:rPr lang="en-GB" altLang="en-US" sz="4400" dirty="0" smtClean="0">
                <a:solidFill>
                  <a:schemeClr val="accent2"/>
                </a:solidFill>
              </a:rPr>
              <a:t>C</a:t>
            </a:r>
            <a:r>
              <a:rPr lang="en-GB" altLang="en-US" sz="4400" dirty="0" smtClean="0">
                <a:solidFill>
                  <a:schemeClr val="accent2"/>
                </a:solidFill>
              </a:rPr>
              <a:t>ontemplation: transformation not naval-gazing</a:t>
            </a:r>
            <a:endParaRPr lang="en-GB" altLang="en-US" sz="4400" dirty="0" smtClean="0">
              <a:solidFill>
                <a:schemeClr val="accent2"/>
              </a:solidFill>
            </a:endParaRPr>
          </a:p>
        </p:txBody>
      </p:sp>
      <p:sp>
        <p:nvSpPr>
          <p:cNvPr id="26627" name="Content Placeholder 3"/>
          <p:cNvSpPr>
            <a:spLocks noGrp="1"/>
          </p:cNvSpPr>
          <p:nvPr>
            <p:ph idx="1"/>
          </p:nvPr>
        </p:nvSpPr>
        <p:spPr>
          <a:xfrm>
            <a:off x="603250" y="1864743"/>
            <a:ext cx="8083550" cy="4114800"/>
          </a:xfrm>
        </p:spPr>
        <p:txBody>
          <a:bodyPr/>
          <a:lstStyle/>
          <a:p>
            <a:pPr eaLnBrk="1" hangingPunct="1">
              <a:lnSpc>
                <a:spcPct val="100000"/>
              </a:lnSpc>
              <a:spcBef>
                <a:spcPct val="0"/>
              </a:spcBef>
              <a:buFont typeface="Wingdings" pitchFamily="2" charset="2"/>
              <a:buChar char="§"/>
            </a:pPr>
            <a:r>
              <a:rPr lang="en-GB" altLang="en-US" sz="2300" dirty="0" smtClean="0">
                <a:solidFill>
                  <a:schemeClr val="bg2">
                    <a:lumMod val="25000"/>
                  </a:schemeClr>
                </a:solidFill>
                <a:latin typeface="Arial" charset="0"/>
                <a:cs typeface="Arial" charset="0"/>
              </a:rPr>
              <a:t>Become aware of habits and taken for granted </a:t>
            </a:r>
          </a:p>
          <a:p>
            <a:pPr eaLnBrk="1" hangingPunct="1">
              <a:lnSpc>
                <a:spcPct val="100000"/>
              </a:lnSpc>
              <a:spcBef>
                <a:spcPct val="0"/>
              </a:spcBef>
              <a:buFont typeface="Wingdings" pitchFamily="2" charset="2"/>
              <a:buChar char="§"/>
            </a:pPr>
            <a:r>
              <a:rPr lang="en-GB" altLang="en-US" sz="2300" dirty="0" smtClean="0">
                <a:solidFill>
                  <a:schemeClr val="bg2">
                    <a:lumMod val="25000"/>
                  </a:schemeClr>
                </a:solidFill>
                <a:latin typeface="Arial" charset="0"/>
                <a:cs typeface="Arial" charset="0"/>
              </a:rPr>
              <a:t>Deepening understanding of and valuing our inner lives</a:t>
            </a:r>
          </a:p>
          <a:p>
            <a:pPr eaLnBrk="1" hangingPunct="1">
              <a:lnSpc>
                <a:spcPct val="100000"/>
              </a:lnSpc>
              <a:spcBef>
                <a:spcPct val="0"/>
              </a:spcBef>
              <a:buFont typeface="Wingdings" pitchFamily="2" charset="2"/>
              <a:buChar char="§"/>
            </a:pPr>
            <a:r>
              <a:rPr lang="en-GB" altLang="en-US" sz="2300" dirty="0" smtClean="0">
                <a:solidFill>
                  <a:schemeClr val="bg2">
                    <a:lumMod val="25000"/>
                  </a:schemeClr>
                </a:solidFill>
                <a:latin typeface="Arial" charset="0"/>
                <a:cs typeface="Arial" charset="0"/>
              </a:rPr>
              <a:t>Development of awareness allows greater intentionality and  therefore change</a:t>
            </a:r>
          </a:p>
          <a:p>
            <a:pPr eaLnBrk="1" hangingPunct="1">
              <a:lnSpc>
                <a:spcPct val="100000"/>
              </a:lnSpc>
              <a:spcBef>
                <a:spcPct val="0"/>
              </a:spcBef>
              <a:buFont typeface="Wingdings" pitchFamily="2" charset="2"/>
              <a:buChar char="§"/>
            </a:pPr>
            <a:r>
              <a:rPr lang="en-GB" altLang="en-US" sz="2300" dirty="0" smtClean="0">
                <a:solidFill>
                  <a:schemeClr val="bg2">
                    <a:lumMod val="25000"/>
                  </a:schemeClr>
                </a:solidFill>
                <a:latin typeface="Arial" charset="0"/>
                <a:cs typeface="Arial" charset="0"/>
              </a:rPr>
              <a:t>May reduce stress and makes space for ‘not knowing’</a:t>
            </a:r>
          </a:p>
          <a:p>
            <a:pPr eaLnBrk="1" hangingPunct="1">
              <a:lnSpc>
                <a:spcPct val="100000"/>
              </a:lnSpc>
              <a:spcBef>
                <a:spcPct val="0"/>
              </a:spcBef>
              <a:buFont typeface="Wingdings" pitchFamily="2" charset="2"/>
              <a:buChar char="§"/>
            </a:pPr>
            <a:r>
              <a:rPr lang="en-GB" altLang="en-US" sz="2300" dirty="0" smtClean="0">
                <a:solidFill>
                  <a:schemeClr val="bg2">
                    <a:lumMod val="25000"/>
                  </a:schemeClr>
                </a:solidFill>
                <a:latin typeface="Arial" charset="0"/>
                <a:cs typeface="Arial" charset="0"/>
              </a:rPr>
              <a:t>Values stillness and silence as well as dialogue and connection</a:t>
            </a:r>
          </a:p>
          <a:p>
            <a:pPr eaLnBrk="1" hangingPunct="1">
              <a:lnSpc>
                <a:spcPct val="100000"/>
              </a:lnSpc>
              <a:spcBef>
                <a:spcPct val="0"/>
              </a:spcBef>
              <a:buFont typeface="Wingdings" pitchFamily="2" charset="2"/>
              <a:buChar char="§"/>
            </a:pPr>
            <a:r>
              <a:rPr lang="en-GB" altLang="en-US" sz="2300" dirty="0" smtClean="0">
                <a:solidFill>
                  <a:schemeClr val="bg2">
                    <a:lumMod val="25000"/>
                  </a:schemeClr>
                </a:solidFill>
                <a:latin typeface="Arial" charset="0"/>
                <a:cs typeface="Arial" charset="0"/>
              </a:rPr>
              <a:t>Self-care can boost resilience and increase our ability to critically engage with the world.</a:t>
            </a:r>
          </a:p>
        </p:txBody>
      </p:sp>
    </p:spTree>
    <p:extLst>
      <p:ext uri="{BB962C8B-B14F-4D97-AF65-F5344CB8AC3E}">
        <p14:creationId xmlns:p14="http://schemas.microsoft.com/office/powerpoint/2010/main" val="18973641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dirty="0"/>
          </a:p>
        </p:txBody>
      </p:sp>
      <p:pic>
        <p:nvPicPr>
          <p:cNvPr id="2050" name="Picture 2" descr="C:\Users\Barrattc\AppData\Local\Microsoft\Windows\Temporary Internet Files\Content.Outlook\SCYQW1QW\PTAIT_20131104_1549-1600x16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596" y="0"/>
            <a:ext cx="6193766" cy="9287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310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200" dirty="0" smtClean="0">
                <a:solidFill>
                  <a:schemeClr val="accent2"/>
                </a:solidFill>
              </a:rPr>
              <a:t>Becoming a contemplative educator</a:t>
            </a:r>
            <a:endParaRPr lang="en-GB" sz="4200" dirty="0">
              <a:solidFill>
                <a:schemeClr val="accent2"/>
              </a:solidFill>
            </a:endParaRPr>
          </a:p>
        </p:txBody>
      </p:sp>
      <p:sp>
        <p:nvSpPr>
          <p:cNvPr id="3" name="Content Placeholder 2"/>
          <p:cNvSpPr>
            <a:spLocks noGrp="1"/>
          </p:cNvSpPr>
          <p:nvPr>
            <p:ph idx="1"/>
          </p:nvPr>
        </p:nvSpPr>
        <p:spPr>
          <a:xfrm>
            <a:off x="457200" y="1437699"/>
            <a:ext cx="8272732" cy="4600792"/>
          </a:xfrm>
        </p:spPr>
        <p:txBody>
          <a:bodyPr>
            <a:normAutofit fontScale="92500"/>
          </a:bodyPr>
          <a:lstStyle/>
          <a:p>
            <a:pPr marL="0" indent="0">
              <a:buNone/>
            </a:pPr>
            <a:r>
              <a:rPr lang="en-GB" sz="2600" b="1" dirty="0" smtClean="0">
                <a:solidFill>
                  <a:schemeClr val="accent2"/>
                </a:solidFill>
              </a:rPr>
              <a:t>In the classroom</a:t>
            </a:r>
          </a:p>
          <a:p>
            <a:pPr>
              <a:buFont typeface="Wingdings" panose="05000000000000000000" pitchFamily="2" charset="2"/>
              <a:buChar char="§"/>
            </a:pPr>
            <a:r>
              <a:rPr lang="en-GB" sz="2400" dirty="0" smtClean="0">
                <a:solidFill>
                  <a:schemeClr val="bg2">
                    <a:lumMod val="25000"/>
                  </a:schemeClr>
                </a:solidFill>
              </a:rPr>
              <a:t>Becoming more present – being conscious of the transition into teaching, stepping into that role, bring your intentions to mind</a:t>
            </a:r>
          </a:p>
          <a:p>
            <a:pPr>
              <a:buFont typeface="Wingdings" panose="05000000000000000000" pitchFamily="2" charset="2"/>
              <a:buChar char="§"/>
            </a:pPr>
            <a:r>
              <a:rPr lang="en-GB" sz="2400" dirty="0" smtClean="0">
                <a:solidFill>
                  <a:schemeClr val="bg2">
                    <a:lumMod val="25000"/>
                  </a:schemeClr>
                </a:solidFill>
              </a:rPr>
              <a:t>Creating </a:t>
            </a:r>
            <a:r>
              <a:rPr lang="en-GB" sz="2400" dirty="0" smtClean="0">
                <a:solidFill>
                  <a:schemeClr val="bg2">
                    <a:lumMod val="25000"/>
                  </a:schemeClr>
                </a:solidFill>
              </a:rPr>
              <a:t>spaciousness – allowing silence, not packing with content, encourage exploration</a:t>
            </a:r>
          </a:p>
          <a:p>
            <a:pPr>
              <a:buFont typeface="Wingdings" panose="05000000000000000000" pitchFamily="2" charset="2"/>
              <a:buChar char="§"/>
            </a:pPr>
            <a:r>
              <a:rPr lang="en-GB" sz="2400" dirty="0" smtClean="0">
                <a:solidFill>
                  <a:schemeClr val="bg2">
                    <a:lumMod val="25000"/>
                  </a:schemeClr>
                </a:solidFill>
              </a:rPr>
              <a:t>Remaining mindful as you teach - your body, speech</a:t>
            </a:r>
            <a:r>
              <a:rPr lang="en-GB" sz="2400" dirty="0" smtClean="0">
                <a:solidFill>
                  <a:schemeClr val="bg2">
                    <a:lumMod val="25000"/>
                  </a:schemeClr>
                </a:solidFill>
              </a:rPr>
              <a:t>, mind</a:t>
            </a:r>
            <a:endParaRPr lang="en-GB" sz="2400" dirty="0" smtClean="0">
              <a:solidFill>
                <a:schemeClr val="bg2">
                  <a:lumMod val="25000"/>
                </a:schemeClr>
              </a:solidFill>
            </a:endParaRPr>
          </a:p>
          <a:p>
            <a:pPr>
              <a:buFont typeface="Wingdings" panose="05000000000000000000" pitchFamily="2" charset="2"/>
              <a:buChar char="§"/>
            </a:pPr>
            <a:r>
              <a:rPr lang="en-GB" sz="2400" dirty="0" smtClean="0">
                <a:solidFill>
                  <a:schemeClr val="bg2">
                    <a:lumMod val="25000"/>
                  </a:schemeClr>
                </a:solidFill>
              </a:rPr>
              <a:t>Be as ready to learn as you are to teach</a:t>
            </a:r>
          </a:p>
          <a:p>
            <a:pPr marL="0" indent="0">
              <a:buNone/>
            </a:pPr>
            <a:endParaRPr lang="en-GB" dirty="0" smtClean="0"/>
          </a:p>
        </p:txBody>
      </p:sp>
    </p:spTree>
    <p:extLst>
      <p:ext uri="{BB962C8B-B14F-4D97-AF65-F5344CB8AC3E}">
        <p14:creationId xmlns:p14="http://schemas.microsoft.com/office/powerpoint/2010/main" val="1985381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dirty="0" smtClean="0">
                <a:solidFill>
                  <a:schemeClr val="accent2"/>
                </a:solidFill>
              </a:rPr>
              <a:t>Teaching from ‘now’</a:t>
            </a:r>
            <a:endParaRPr lang="en-GB" sz="4800" dirty="0">
              <a:solidFill>
                <a:schemeClr val="accent2"/>
              </a:solidFill>
            </a:endParaRPr>
          </a:p>
        </p:txBody>
      </p:sp>
      <p:sp>
        <p:nvSpPr>
          <p:cNvPr id="3" name="Content Placeholder 2"/>
          <p:cNvSpPr>
            <a:spLocks noGrp="1"/>
          </p:cNvSpPr>
          <p:nvPr>
            <p:ph idx="1"/>
          </p:nvPr>
        </p:nvSpPr>
        <p:spPr>
          <a:xfrm>
            <a:off x="577970" y="1334181"/>
            <a:ext cx="8229600" cy="4790573"/>
          </a:xfrm>
        </p:spPr>
        <p:txBody>
          <a:bodyPr>
            <a:normAutofit fontScale="85000" lnSpcReduction="10000"/>
          </a:bodyPr>
          <a:lstStyle/>
          <a:p>
            <a:pPr>
              <a:lnSpc>
                <a:spcPct val="120000"/>
              </a:lnSpc>
              <a:spcBef>
                <a:spcPts val="600"/>
              </a:spcBef>
              <a:spcAft>
                <a:spcPts val="600"/>
              </a:spcAft>
            </a:pPr>
            <a:r>
              <a:rPr lang="en-GB" dirty="0" smtClean="0">
                <a:solidFill>
                  <a:schemeClr val="bg2">
                    <a:lumMod val="25000"/>
                  </a:schemeClr>
                </a:solidFill>
              </a:rPr>
              <a:t>As you reach the door into the lecture theatre/classroom take a deliberate breath. </a:t>
            </a:r>
          </a:p>
          <a:p>
            <a:pPr>
              <a:lnSpc>
                <a:spcPct val="120000"/>
              </a:lnSpc>
              <a:spcBef>
                <a:spcPts val="600"/>
              </a:spcBef>
              <a:spcAft>
                <a:spcPts val="600"/>
              </a:spcAft>
            </a:pPr>
            <a:r>
              <a:rPr lang="en-GB" dirty="0" smtClean="0">
                <a:solidFill>
                  <a:schemeClr val="bg2">
                    <a:lumMod val="25000"/>
                  </a:schemeClr>
                </a:solidFill>
              </a:rPr>
              <a:t>Feel the air enter and then leave your body. </a:t>
            </a:r>
          </a:p>
          <a:p>
            <a:pPr>
              <a:lnSpc>
                <a:spcPct val="120000"/>
              </a:lnSpc>
              <a:spcBef>
                <a:spcPts val="600"/>
              </a:spcBef>
              <a:spcAft>
                <a:spcPts val="600"/>
              </a:spcAft>
            </a:pPr>
            <a:r>
              <a:rPr lang="en-GB" dirty="0" smtClean="0">
                <a:solidFill>
                  <a:schemeClr val="bg2">
                    <a:lumMod val="25000"/>
                  </a:schemeClr>
                </a:solidFill>
              </a:rPr>
              <a:t>Notice the sensations the door handle in your hand. </a:t>
            </a:r>
          </a:p>
          <a:p>
            <a:pPr>
              <a:lnSpc>
                <a:spcPct val="120000"/>
              </a:lnSpc>
              <a:spcBef>
                <a:spcPts val="600"/>
              </a:spcBef>
              <a:spcAft>
                <a:spcPts val="600"/>
              </a:spcAft>
            </a:pPr>
            <a:r>
              <a:rPr lang="en-GB" dirty="0" smtClean="0">
                <a:solidFill>
                  <a:schemeClr val="bg2">
                    <a:lumMod val="25000"/>
                  </a:schemeClr>
                </a:solidFill>
              </a:rPr>
              <a:t>Notice the movements of you body as you enter the room.</a:t>
            </a:r>
          </a:p>
          <a:p>
            <a:pPr>
              <a:lnSpc>
                <a:spcPct val="120000"/>
              </a:lnSpc>
              <a:spcBef>
                <a:spcPts val="600"/>
              </a:spcBef>
              <a:spcAft>
                <a:spcPts val="600"/>
              </a:spcAft>
            </a:pPr>
            <a:r>
              <a:rPr lang="en-GB" dirty="0" smtClean="0">
                <a:solidFill>
                  <a:schemeClr val="bg2">
                    <a:lumMod val="25000"/>
                  </a:schemeClr>
                </a:solidFill>
              </a:rPr>
              <a:t>Mindfully move your gaze slowly across the room, take in what you see.</a:t>
            </a:r>
          </a:p>
          <a:p>
            <a:pPr>
              <a:lnSpc>
                <a:spcPct val="120000"/>
              </a:lnSpc>
              <a:spcBef>
                <a:spcPts val="600"/>
              </a:spcBef>
              <a:spcAft>
                <a:spcPts val="600"/>
              </a:spcAft>
            </a:pPr>
            <a:r>
              <a:rPr lang="en-GB" dirty="0" smtClean="0">
                <a:solidFill>
                  <a:schemeClr val="bg2">
                    <a:lumMod val="25000"/>
                  </a:schemeClr>
                </a:solidFill>
              </a:rPr>
              <a:t>Recognise that these students (and those coming in late!) will be your teachers today. Have a  sense of open heartedness and gratitude to them.</a:t>
            </a:r>
          </a:p>
          <a:p>
            <a:pPr>
              <a:lnSpc>
                <a:spcPct val="120000"/>
              </a:lnSpc>
              <a:spcBef>
                <a:spcPts val="600"/>
              </a:spcBef>
              <a:spcAft>
                <a:spcPts val="600"/>
              </a:spcAft>
            </a:pPr>
            <a:r>
              <a:rPr lang="en-GB" dirty="0" smtClean="0">
                <a:solidFill>
                  <a:schemeClr val="bg2">
                    <a:lumMod val="25000"/>
                  </a:schemeClr>
                </a:solidFill>
              </a:rPr>
              <a:t>As you prepare to teach, setting up IT </a:t>
            </a:r>
            <a:r>
              <a:rPr lang="en-GB" dirty="0" err="1" smtClean="0">
                <a:solidFill>
                  <a:schemeClr val="bg2">
                    <a:lumMod val="25000"/>
                  </a:schemeClr>
                </a:solidFill>
              </a:rPr>
              <a:t>etc</a:t>
            </a:r>
            <a:r>
              <a:rPr lang="en-GB" dirty="0" smtClean="0">
                <a:solidFill>
                  <a:schemeClr val="bg2">
                    <a:lumMod val="25000"/>
                  </a:schemeClr>
                </a:solidFill>
              </a:rPr>
              <a:t> be mindful of how you are feeling any tension or anxiety. Recognise this. Breathe.</a:t>
            </a:r>
          </a:p>
          <a:p>
            <a:pPr>
              <a:lnSpc>
                <a:spcPct val="120000"/>
              </a:lnSpc>
              <a:spcBef>
                <a:spcPts val="600"/>
              </a:spcBef>
              <a:spcAft>
                <a:spcPts val="600"/>
              </a:spcAft>
            </a:pPr>
            <a:r>
              <a:rPr lang="en-GB" dirty="0" smtClean="0">
                <a:solidFill>
                  <a:schemeClr val="bg2">
                    <a:lumMod val="25000"/>
                  </a:schemeClr>
                </a:solidFill>
              </a:rPr>
              <a:t>When you are ready to start walk out to the front of the classroom, with a full body awareness, greet your class and start… </a:t>
            </a:r>
            <a:endParaRPr lang="en-GB" dirty="0">
              <a:solidFill>
                <a:schemeClr val="bg2">
                  <a:lumMod val="25000"/>
                </a:schemeClr>
              </a:solidFill>
            </a:endParaRPr>
          </a:p>
        </p:txBody>
      </p:sp>
    </p:spTree>
    <p:extLst>
      <p:ext uri="{BB962C8B-B14F-4D97-AF65-F5344CB8AC3E}">
        <p14:creationId xmlns:p14="http://schemas.microsoft.com/office/powerpoint/2010/main" val="1254898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200" dirty="0">
                <a:solidFill>
                  <a:srgbClr val="ED7D31"/>
                </a:solidFill>
              </a:rPr>
              <a:t>Becoming a contemplative educator</a:t>
            </a:r>
            <a:endParaRPr lang="en-GB" dirty="0"/>
          </a:p>
        </p:txBody>
      </p:sp>
      <p:sp>
        <p:nvSpPr>
          <p:cNvPr id="3" name="Content Placeholder 2"/>
          <p:cNvSpPr>
            <a:spLocks noGrp="1"/>
          </p:cNvSpPr>
          <p:nvPr>
            <p:ph idx="1"/>
          </p:nvPr>
        </p:nvSpPr>
        <p:spPr>
          <a:xfrm>
            <a:off x="517584" y="1282423"/>
            <a:ext cx="8471139" cy="5575577"/>
          </a:xfrm>
        </p:spPr>
        <p:txBody>
          <a:bodyPr>
            <a:normAutofit/>
          </a:bodyPr>
          <a:lstStyle/>
          <a:p>
            <a:pPr marL="0" indent="0">
              <a:buNone/>
            </a:pPr>
            <a:r>
              <a:rPr lang="en-GB" sz="2400" b="1" dirty="0" smtClean="0">
                <a:solidFill>
                  <a:schemeClr val="accent2"/>
                </a:solidFill>
              </a:rPr>
              <a:t>Outside the classroom</a:t>
            </a:r>
          </a:p>
          <a:p>
            <a:pPr>
              <a:spcAft>
                <a:spcPts val="600"/>
              </a:spcAft>
              <a:buFont typeface="Wingdings" panose="05000000000000000000" pitchFamily="2" charset="2"/>
              <a:buChar char="§"/>
            </a:pPr>
            <a:r>
              <a:rPr lang="en-GB" dirty="0" smtClean="0">
                <a:solidFill>
                  <a:schemeClr val="bg2">
                    <a:lumMod val="25000"/>
                  </a:schemeClr>
                </a:solidFill>
              </a:rPr>
              <a:t>Develop your own contemplative practice (possibilities are endless!)</a:t>
            </a:r>
          </a:p>
          <a:p>
            <a:pPr>
              <a:spcAft>
                <a:spcPts val="600"/>
              </a:spcAft>
              <a:buFont typeface="Wingdings" panose="05000000000000000000" pitchFamily="2" charset="2"/>
              <a:buChar char="§"/>
            </a:pPr>
            <a:r>
              <a:rPr lang="en-GB" dirty="0" smtClean="0">
                <a:solidFill>
                  <a:schemeClr val="bg2">
                    <a:lumMod val="25000"/>
                  </a:schemeClr>
                </a:solidFill>
              </a:rPr>
              <a:t>Explore your motivation and intentions – where do you find meaning in your work? How can you bring this more into what you do?</a:t>
            </a:r>
          </a:p>
          <a:p>
            <a:pPr>
              <a:spcAft>
                <a:spcPts val="600"/>
              </a:spcAft>
              <a:buFont typeface="Wingdings" panose="05000000000000000000" pitchFamily="2" charset="2"/>
              <a:buChar char="§"/>
            </a:pPr>
            <a:r>
              <a:rPr lang="en-GB" dirty="0" smtClean="0">
                <a:solidFill>
                  <a:schemeClr val="bg2">
                    <a:lumMod val="25000"/>
                  </a:schemeClr>
                </a:solidFill>
              </a:rPr>
              <a:t>Start to notice how you are influenced by colleagues/institution/society explore how to challenge what does not fit with your values/intention (in others &amp; in ourselves).</a:t>
            </a:r>
          </a:p>
          <a:p>
            <a:pPr>
              <a:spcAft>
                <a:spcPts val="600"/>
              </a:spcAft>
              <a:buFont typeface="Wingdings" panose="05000000000000000000" pitchFamily="2" charset="2"/>
              <a:buChar char="§"/>
            </a:pPr>
            <a:r>
              <a:rPr lang="en-GB" dirty="0" smtClean="0">
                <a:solidFill>
                  <a:schemeClr val="bg2">
                    <a:lumMod val="25000"/>
                  </a:schemeClr>
                </a:solidFill>
              </a:rPr>
              <a:t>Connect with others and build community</a:t>
            </a:r>
          </a:p>
          <a:p>
            <a:pPr>
              <a:buFont typeface="Wingdings" panose="05000000000000000000" pitchFamily="2" charset="2"/>
              <a:buChar char="§"/>
            </a:pPr>
            <a:endParaRPr lang="en-GB" dirty="0">
              <a:solidFill>
                <a:schemeClr val="bg2">
                  <a:lumMod val="25000"/>
                </a:schemeClr>
              </a:solidFill>
            </a:endParaRPr>
          </a:p>
        </p:txBody>
      </p:sp>
    </p:spTree>
    <p:extLst>
      <p:ext uri="{BB962C8B-B14F-4D97-AF65-F5344CB8AC3E}">
        <p14:creationId xmlns:p14="http://schemas.microsoft.com/office/powerpoint/2010/main" val="2545005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1706" y="851101"/>
            <a:ext cx="8229600" cy="5377171"/>
          </a:xfrm>
        </p:spPr>
        <p:txBody>
          <a:bodyPr>
            <a:normAutofit fontScale="92500"/>
          </a:bodyPr>
          <a:lstStyle/>
          <a:p>
            <a:pPr marL="0" lvl="0" indent="0" defTabSz="877888" eaLnBrk="0" fontAlgn="base" hangingPunct="0">
              <a:lnSpc>
                <a:spcPts val="3100"/>
              </a:lnSpc>
              <a:spcBef>
                <a:spcPct val="0"/>
              </a:spcBef>
              <a:spcAft>
                <a:spcPct val="0"/>
              </a:spcAft>
              <a:buClrTx/>
              <a:buNone/>
              <a:defRPr/>
            </a:pPr>
            <a:r>
              <a:rPr lang="en-GB" sz="2600" i="1" kern="0" dirty="0" smtClean="0">
                <a:solidFill>
                  <a:srgbClr val="4D4F53"/>
                </a:solidFill>
                <a:cs typeface="+mn-cs"/>
              </a:rPr>
              <a:t>“Face </a:t>
            </a:r>
            <a:r>
              <a:rPr lang="en-GB" sz="2600" i="1" kern="0" dirty="0">
                <a:solidFill>
                  <a:srgbClr val="4D4F53"/>
                </a:solidFill>
                <a:cs typeface="+mn-cs"/>
              </a:rPr>
              <a:t>to face with my students, only one resource is at my immediate command: my identity, my selfhood, my sense of this “I” who teaches—without which I have no sense of the “Thou” who </a:t>
            </a:r>
            <a:r>
              <a:rPr lang="en-GB" sz="2600" i="1" kern="0" dirty="0" smtClean="0">
                <a:solidFill>
                  <a:srgbClr val="4D4F53"/>
                </a:solidFill>
                <a:cs typeface="+mn-cs"/>
              </a:rPr>
              <a:t>learns…</a:t>
            </a:r>
          </a:p>
          <a:p>
            <a:pPr marL="0" lvl="0" indent="0" defTabSz="877888" eaLnBrk="0" fontAlgn="base" hangingPunct="0">
              <a:lnSpc>
                <a:spcPts val="3100"/>
              </a:lnSpc>
              <a:spcBef>
                <a:spcPct val="0"/>
              </a:spcBef>
              <a:spcAft>
                <a:spcPct val="0"/>
              </a:spcAft>
              <a:buClrTx/>
              <a:buNone/>
              <a:defRPr/>
            </a:pPr>
            <a:endParaRPr lang="en-GB" sz="2600" i="1" kern="0" dirty="0" smtClean="0">
              <a:solidFill>
                <a:srgbClr val="4D4F53"/>
              </a:solidFill>
              <a:cs typeface="+mn-cs"/>
            </a:endParaRPr>
          </a:p>
          <a:p>
            <a:pPr marL="0" lvl="0" indent="0" defTabSz="877888" eaLnBrk="0" fontAlgn="base" hangingPunct="0">
              <a:lnSpc>
                <a:spcPts val="3100"/>
              </a:lnSpc>
              <a:spcBef>
                <a:spcPct val="0"/>
              </a:spcBef>
              <a:spcAft>
                <a:spcPct val="0"/>
              </a:spcAft>
              <a:buClrTx/>
              <a:buNone/>
              <a:defRPr/>
            </a:pPr>
            <a:r>
              <a:rPr lang="en-GB" sz="2600" i="1" kern="0" dirty="0" smtClean="0">
                <a:solidFill>
                  <a:srgbClr val="4D4F53"/>
                </a:solidFill>
                <a:cs typeface="+mn-cs"/>
              </a:rPr>
              <a:t>In </a:t>
            </a:r>
            <a:r>
              <a:rPr lang="en-GB" sz="2600" i="1" kern="0" dirty="0">
                <a:solidFill>
                  <a:srgbClr val="4D4F53"/>
                </a:solidFill>
                <a:cs typeface="+mn-cs"/>
              </a:rPr>
              <a:t>every class I teach, my ability to connect with my students, and to connect them with the subject, depends less on the methods I use than on the degree to which I know and trust my selfhood—and am willing to make it available and vulnerable in the service of learning</a:t>
            </a:r>
            <a:r>
              <a:rPr lang="en-GB" sz="2600" i="1" kern="0" dirty="0" smtClean="0">
                <a:solidFill>
                  <a:srgbClr val="4D4F53"/>
                </a:solidFill>
                <a:cs typeface="+mn-cs"/>
              </a:rPr>
              <a:t>.”</a:t>
            </a:r>
            <a:endParaRPr lang="en-GB" sz="2600" i="1" kern="0" dirty="0">
              <a:solidFill>
                <a:srgbClr val="4D4F53"/>
              </a:solidFill>
              <a:cs typeface="+mn-cs"/>
            </a:endParaRPr>
          </a:p>
          <a:p>
            <a:pPr lvl="0" defTabSz="877888" eaLnBrk="0" fontAlgn="base" hangingPunct="0">
              <a:lnSpc>
                <a:spcPct val="100000"/>
              </a:lnSpc>
              <a:spcBef>
                <a:spcPct val="0"/>
              </a:spcBef>
              <a:spcAft>
                <a:spcPct val="0"/>
              </a:spcAft>
              <a:buClrTx/>
              <a:buNone/>
              <a:defRPr/>
            </a:pPr>
            <a:r>
              <a:rPr lang="en-GB" sz="1600" kern="0" dirty="0">
                <a:solidFill>
                  <a:srgbClr val="4D4F53"/>
                </a:solidFill>
                <a:cs typeface="+mn-cs"/>
              </a:rPr>
              <a:t>									</a:t>
            </a:r>
            <a:endParaRPr lang="en-GB" sz="1600" kern="0" dirty="0" smtClean="0">
              <a:solidFill>
                <a:srgbClr val="4D4F53"/>
              </a:solidFill>
              <a:cs typeface="+mn-cs"/>
            </a:endParaRPr>
          </a:p>
          <a:p>
            <a:pPr lvl="0" defTabSz="877888" eaLnBrk="0" fontAlgn="base" hangingPunct="0">
              <a:lnSpc>
                <a:spcPct val="100000"/>
              </a:lnSpc>
              <a:spcBef>
                <a:spcPct val="0"/>
              </a:spcBef>
              <a:spcAft>
                <a:spcPct val="0"/>
              </a:spcAft>
              <a:buClrTx/>
              <a:buNone/>
              <a:defRPr/>
            </a:pPr>
            <a:endParaRPr lang="en-GB" sz="1600" kern="0" dirty="0">
              <a:solidFill>
                <a:srgbClr val="4D4F53"/>
              </a:solidFill>
              <a:cs typeface="+mn-cs"/>
            </a:endParaRPr>
          </a:p>
          <a:p>
            <a:pPr lvl="0" defTabSz="877888" eaLnBrk="0" fontAlgn="base" hangingPunct="0">
              <a:lnSpc>
                <a:spcPct val="100000"/>
              </a:lnSpc>
              <a:spcBef>
                <a:spcPct val="0"/>
              </a:spcBef>
              <a:spcAft>
                <a:spcPct val="0"/>
              </a:spcAft>
              <a:buClrTx/>
              <a:buNone/>
              <a:defRPr/>
            </a:pPr>
            <a:endParaRPr lang="en-GB" sz="1900" kern="0" dirty="0" smtClean="0">
              <a:solidFill>
                <a:srgbClr val="4D4F53"/>
              </a:solidFill>
              <a:cs typeface="+mn-cs"/>
            </a:endParaRPr>
          </a:p>
          <a:p>
            <a:pPr lvl="0" defTabSz="877888" eaLnBrk="0" fontAlgn="base" hangingPunct="0">
              <a:lnSpc>
                <a:spcPct val="100000"/>
              </a:lnSpc>
              <a:spcBef>
                <a:spcPct val="0"/>
              </a:spcBef>
              <a:spcAft>
                <a:spcPct val="0"/>
              </a:spcAft>
              <a:buClrTx/>
              <a:buNone/>
              <a:defRPr/>
            </a:pPr>
            <a:r>
              <a:rPr lang="en-GB" sz="1900" kern="0" dirty="0" smtClean="0">
                <a:solidFill>
                  <a:srgbClr val="4D4F53"/>
                </a:solidFill>
                <a:cs typeface="+mn-cs"/>
              </a:rPr>
              <a:t>(</a:t>
            </a:r>
            <a:r>
              <a:rPr lang="en-GB" sz="1900" kern="0" dirty="0">
                <a:solidFill>
                  <a:srgbClr val="4D4F53"/>
                </a:solidFill>
                <a:cs typeface="+mn-cs"/>
              </a:rPr>
              <a:t>Palmer n.d.:2)</a:t>
            </a:r>
          </a:p>
          <a:p>
            <a:pPr lvl="0" defTabSz="877888" eaLnBrk="0" fontAlgn="base" hangingPunct="0">
              <a:lnSpc>
                <a:spcPct val="100000"/>
              </a:lnSpc>
              <a:spcBef>
                <a:spcPct val="0"/>
              </a:spcBef>
              <a:spcAft>
                <a:spcPct val="0"/>
              </a:spcAft>
              <a:buClrTx/>
              <a:buNone/>
              <a:defRPr/>
            </a:pPr>
            <a:endParaRPr lang="en-GB" sz="1100" kern="0" dirty="0">
              <a:solidFill>
                <a:srgbClr val="4D4F53"/>
              </a:solidFill>
              <a:cs typeface="+mn-cs"/>
            </a:endParaRPr>
          </a:p>
          <a:p>
            <a:pPr lvl="0" defTabSz="877888" eaLnBrk="0" fontAlgn="base" hangingPunct="0">
              <a:lnSpc>
                <a:spcPct val="100000"/>
              </a:lnSpc>
              <a:spcBef>
                <a:spcPct val="0"/>
              </a:spcBef>
              <a:spcAft>
                <a:spcPct val="0"/>
              </a:spcAft>
              <a:buClrTx/>
              <a:buNone/>
              <a:defRPr/>
            </a:pPr>
            <a:endParaRPr lang="en-GB" sz="1100" kern="0" dirty="0">
              <a:solidFill>
                <a:srgbClr val="4D4F53"/>
              </a:solidFill>
              <a:cs typeface="+mn-cs"/>
            </a:endParaRPr>
          </a:p>
          <a:p>
            <a:endParaRPr lang="en-GB" dirty="0"/>
          </a:p>
        </p:txBody>
      </p:sp>
    </p:spTree>
    <p:extLst>
      <p:ext uri="{BB962C8B-B14F-4D97-AF65-F5344CB8AC3E}">
        <p14:creationId xmlns:p14="http://schemas.microsoft.com/office/powerpoint/2010/main" val="688308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960" y="1787601"/>
            <a:ext cx="8229600" cy="5070399"/>
          </a:xfrm>
        </p:spPr>
        <p:txBody>
          <a:bodyPr>
            <a:normAutofit/>
          </a:bodyPr>
          <a:lstStyle/>
          <a:p>
            <a:pPr marL="0" indent="0">
              <a:buNone/>
            </a:pPr>
            <a:endParaRPr lang="en-GB" dirty="0" smtClean="0">
              <a:solidFill>
                <a:schemeClr val="bg2">
                  <a:lumMod val="50000"/>
                </a:schemeClr>
              </a:solidFill>
            </a:endParaRPr>
          </a:p>
          <a:p>
            <a:pPr marL="0" indent="0">
              <a:buNone/>
            </a:pPr>
            <a:r>
              <a:rPr lang="en-GB" sz="4400" dirty="0" smtClean="0">
                <a:solidFill>
                  <a:schemeClr val="accent2"/>
                </a:solidFill>
                <a:latin typeface="Times New Roman" panose="02020603050405020304" pitchFamily="18" charset="0"/>
                <a:cs typeface="Times New Roman" panose="02020603050405020304" pitchFamily="18" charset="0"/>
              </a:rPr>
              <a:t>‘We can choose the way we teach’</a:t>
            </a:r>
            <a:endParaRPr lang="en-GB" sz="4400" dirty="0">
              <a:solidFill>
                <a:schemeClr val="accent2"/>
              </a:solidFill>
              <a:latin typeface="Times New Roman" panose="02020603050405020304" pitchFamily="18" charset="0"/>
              <a:cs typeface="Times New Roman" panose="02020603050405020304" pitchFamily="18" charset="0"/>
            </a:endParaRPr>
          </a:p>
          <a:p>
            <a:pPr marL="0" indent="0">
              <a:buNone/>
            </a:pPr>
            <a:endParaRPr lang="en-GB" dirty="0" smtClean="0">
              <a:solidFill>
                <a:schemeClr val="bg1"/>
              </a:solidFill>
            </a:endParaRPr>
          </a:p>
          <a:p>
            <a:pPr marL="0" indent="0">
              <a:buNone/>
            </a:pPr>
            <a:endParaRPr lang="en-GB" dirty="0">
              <a:solidFill>
                <a:schemeClr val="bg1"/>
              </a:solidFill>
            </a:endParaRPr>
          </a:p>
          <a:p>
            <a:pPr marL="0" indent="0">
              <a:buNone/>
            </a:pPr>
            <a:endParaRPr lang="en-GB" dirty="0" smtClean="0">
              <a:solidFill>
                <a:schemeClr val="bg1"/>
              </a:solidFill>
            </a:endParaRPr>
          </a:p>
          <a:p>
            <a:pPr marL="0" indent="0">
              <a:buNone/>
            </a:pPr>
            <a:endParaRPr lang="en-GB" dirty="0" smtClean="0">
              <a:solidFill>
                <a:schemeClr val="bg1"/>
              </a:solidFill>
            </a:endParaRPr>
          </a:p>
          <a:p>
            <a:pPr marL="0" indent="0">
              <a:buNone/>
            </a:pPr>
            <a:r>
              <a:rPr lang="en-GB" dirty="0" smtClean="0">
                <a:solidFill>
                  <a:schemeClr val="bg2">
                    <a:lumMod val="50000"/>
                  </a:schemeClr>
                </a:solidFill>
              </a:rPr>
              <a:t>Palmer and </a:t>
            </a:r>
            <a:r>
              <a:rPr lang="en-GB" dirty="0" err="1" smtClean="0">
                <a:solidFill>
                  <a:schemeClr val="bg2">
                    <a:lumMod val="50000"/>
                  </a:schemeClr>
                </a:solidFill>
              </a:rPr>
              <a:t>Zajonc</a:t>
            </a:r>
            <a:r>
              <a:rPr lang="en-GB" dirty="0" smtClean="0">
                <a:solidFill>
                  <a:schemeClr val="bg2">
                    <a:lumMod val="50000"/>
                  </a:schemeClr>
                </a:solidFill>
              </a:rPr>
              <a:t> (2010: 89)</a:t>
            </a:r>
            <a:endParaRPr lang="en-GB" dirty="0">
              <a:solidFill>
                <a:schemeClr val="bg2">
                  <a:lumMod val="50000"/>
                </a:schemeClr>
              </a:solidFill>
            </a:endParaRPr>
          </a:p>
        </p:txBody>
      </p:sp>
    </p:spTree>
    <p:extLst>
      <p:ext uri="{BB962C8B-B14F-4D97-AF65-F5344CB8AC3E}">
        <p14:creationId xmlns:p14="http://schemas.microsoft.com/office/powerpoint/2010/main" val="2206509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2656"/>
            <a:ext cx="8229600" cy="886547"/>
          </a:xfrm>
        </p:spPr>
        <p:txBody>
          <a:bodyPr>
            <a:normAutofit/>
          </a:bodyPr>
          <a:lstStyle/>
          <a:p>
            <a:r>
              <a:rPr lang="en-GB" sz="3600" dirty="0" smtClean="0">
                <a:solidFill>
                  <a:schemeClr val="accent2"/>
                </a:solidFill>
              </a:rPr>
              <a:t>References and resources</a:t>
            </a:r>
            <a:endParaRPr lang="en-GB" sz="3600" dirty="0">
              <a:solidFill>
                <a:schemeClr val="accent2"/>
              </a:solidFill>
            </a:endParaRPr>
          </a:p>
        </p:txBody>
      </p:sp>
      <p:sp>
        <p:nvSpPr>
          <p:cNvPr id="3" name="Content Placeholder 2"/>
          <p:cNvSpPr>
            <a:spLocks noGrp="1"/>
          </p:cNvSpPr>
          <p:nvPr>
            <p:ph idx="1"/>
          </p:nvPr>
        </p:nvSpPr>
        <p:spPr>
          <a:xfrm>
            <a:off x="508959" y="1109894"/>
            <a:ext cx="8229600" cy="5187389"/>
          </a:xfrm>
        </p:spPr>
        <p:txBody>
          <a:bodyPr>
            <a:normAutofit fontScale="70000" lnSpcReduction="20000"/>
          </a:bodyPr>
          <a:lstStyle/>
          <a:p>
            <a:pPr lvl="0" defTabSz="877888" eaLnBrk="0" fontAlgn="base" hangingPunct="0">
              <a:lnSpc>
                <a:spcPct val="120000"/>
              </a:lnSpc>
              <a:spcBef>
                <a:spcPts val="600"/>
              </a:spcBef>
              <a:spcAft>
                <a:spcPct val="0"/>
              </a:spcAft>
              <a:buClrTx/>
              <a:buNone/>
              <a:defRPr/>
            </a:pPr>
            <a:r>
              <a:rPr lang="en-GB" sz="1900" kern="0" dirty="0" err="1">
                <a:solidFill>
                  <a:schemeClr val="bg2">
                    <a:lumMod val="50000"/>
                  </a:schemeClr>
                </a:solidFill>
                <a:cs typeface="+mn-cs"/>
              </a:rPr>
              <a:t>Ergas</a:t>
            </a:r>
            <a:r>
              <a:rPr lang="en-GB" sz="1900" kern="0" dirty="0">
                <a:solidFill>
                  <a:schemeClr val="bg2">
                    <a:lumMod val="50000"/>
                  </a:schemeClr>
                </a:solidFill>
                <a:cs typeface="+mn-cs"/>
              </a:rPr>
              <a:t>, O. 2017. Reconstructing 'Education' through Mindful Attention - Positioning the Mind at the </a:t>
            </a:r>
            <a:r>
              <a:rPr lang="en-GB" sz="1900" kern="0" dirty="0" err="1">
                <a:solidFill>
                  <a:schemeClr val="bg2">
                    <a:lumMod val="50000"/>
                  </a:schemeClr>
                </a:solidFill>
                <a:cs typeface="+mn-cs"/>
              </a:rPr>
              <a:t>Center</a:t>
            </a:r>
            <a:r>
              <a:rPr lang="en-GB" sz="1900" kern="0" dirty="0">
                <a:solidFill>
                  <a:schemeClr val="bg2">
                    <a:lumMod val="50000"/>
                  </a:schemeClr>
                </a:solidFill>
                <a:cs typeface="+mn-cs"/>
              </a:rPr>
              <a:t> of Curriculum and Pedagogy. London: Palgrave </a:t>
            </a:r>
            <a:r>
              <a:rPr lang="en-GB" sz="1900" kern="0" dirty="0" smtClean="0">
                <a:solidFill>
                  <a:schemeClr val="bg2">
                    <a:lumMod val="50000"/>
                  </a:schemeClr>
                </a:solidFill>
                <a:cs typeface="+mn-cs"/>
              </a:rPr>
              <a:t>Macmillan</a:t>
            </a:r>
          </a:p>
          <a:p>
            <a:pPr lvl="0" defTabSz="877888" eaLnBrk="0" fontAlgn="base" hangingPunct="0">
              <a:lnSpc>
                <a:spcPct val="120000"/>
              </a:lnSpc>
              <a:spcBef>
                <a:spcPts val="600"/>
              </a:spcBef>
              <a:spcAft>
                <a:spcPct val="0"/>
              </a:spcAft>
              <a:buClrTx/>
              <a:buNone/>
              <a:defRPr/>
            </a:pPr>
            <a:r>
              <a:rPr lang="en-GB" sz="1900" kern="0" dirty="0" err="1" smtClean="0">
                <a:solidFill>
                  <a:schemeClr val="bg2">
                    <a:lumMod val="50000"/>
                  </a:schemeClr>
                </a:solidFill>
                <a:cs typeface="+mn-cs"/>
              </a:rPr>
              <a:t>Mah</a:t>
            </a:r>
            <a:r>
              <a:rPr lang="en-GB" sz="1900" kern="0" dirty="0" smtClean="0">
                <a:solidFill>
                  <a:schemeClr val="bg2">
                    <a:lumMod val="50000"/>
                  </a:schemeClr>
                </a:solidFill>
                <a:cs typeface="+mn-cs"/>
              </a:rPr>
              <a:t> </a:t>
            </a:r>
            <a:r>
              <a:rPr lang="en-GB" sz="1900" kern="0" dirty="0">
                <a:solidFill>
                  <a:schemeClr val="bg2">
                    <a:lumMod val="50000"/>
                  </a:schemeClr>
                </a:solidFill>
                <a:cs typeface="+mn-cs"/>
              </a:rPr>
              <a:t>y Busch, J. 2014. A Pedagogical Heartbeat: The Integration of Critical and Contemplative Pedagogies for Transformative Education. The Journal of Contemplative Inquiry 1 (1): 121-142</a:t>
            </a:r>
            <a:r>
              <a:rPr lang="en-GB" sz="1900" kern="0" dirty="0" smtClean="0">
                <a:solidFill>
                  <a:schemeClr val="bg2">
                    <a:lumMod val="50000"/>
                  </a:schemeClr>
                </a:solidFill>
                <a:cs typeface="+mn-cs"/>
              </a:rPr>
              <a:t>.</a:t>
            </a:r>
          </a:p>
          <a:p>
            <a:pPr lvl="0" defTabSz="877888" eaLnBrk="0" fontAlgn="base" hangingPunct="0">
              <a:lnSpc>
                <a:spcPct val="120000"/>
              </a:lnSpc>
              <a:spcBef>
                <a:spcPts val="600"/>
              </a:spcBef>
              <a:spcAft>
                <a:spcPct val="0"/>
              </a:spcAft>
              <a:buClrTx/>
              <a:buNone/>
              <a:defRPr/>
            </a:pPr>
            <a:r>
              <a:rPr lang="en-GB" sz="1900" kern="0" dirty="0" smtClean="0">
                <a:solidFill>
                  <a:schemeClr val="bg2">
                    <a:lumMod val="50000"/>
                  </a:schemeClr>
                </a:solidFill>
                <a:cs typeface="+mn-cs"/>
              </a:rPr>
              <a:t>Palmer</a:t>
            </a:r>
            <a:r>
              <a:rPr lang="en-GB" sz="1900" kern="0" dirty="0">
                <a:solidFill>
                  <a:schemeClr val="bg2">
                    <a:lumMod val="50000"/>
                  </a:schemeClr>
                </a:solidFill>
                <a:cs typeface="+mn-cs"/>
              </a:rPr>
              <a:t>, P. J., and A. </a:t>
            </a:r>
            <a:r>
              <a:rPr lang="en-GB" sz="1900" kern="0" dirty="0" err="1">
                <a:solidFill>
                  <a:schemeClr val="bg2">
                    <a:lumMod val="50000"/>
                  </a:schemeClr>
                </a:solidFill>
                <a:cs typeface="+mn-cs"/>
              </a:rPr>
              <a:t>Zajonc</a:t>
            </a:r>
            <a:r>
              <a:rPr lang="en-GB" sz="1900" kern="0" dirty="0">
                <a:solidFill>
                  <a:schemeClr val="bg2">
                    <a:lumMod val="50000"/>
                  </a:schemeClr>
                </a:solidFill>
                <a:cs typeface="+mn-cs"/>
              </a:rPr>
              <a:t>. 2010. </a:t>
            </a:r>
            <a:r>
              <a:rPr lang="en-GB" sz="1900" i="1" kern="0" dirty="0">
                <a:solidFill>
                  <a:schemeClr val="bg2">
                    <a:lumMod val="50000"/>
                  </a:schemeClr>
                </a:solidFill>
                <a:cs typeface="+mn-cs"/>
              </a:rPr>
              <a:t>The Heart of Higher Education: A Call to Renewal</a:t>
            </a:r>
            <a:r>
              <a:rPr lang="en-GB" sz="1900" kern="0" dirty="0">
                <a:solidFill>
                  <a:schemeClr val="bg2">
                    <a:lumMod val="50000"/>
                  </a:schemeClr>
                </a:solidFill>
                <a:cs typeface="+mn-cs"/>
              </a:rPr>
              <a:t>. San Francisco: John Wiley &amp; </a:t>
            </a:r>
            <a:r>
              <a:rPr lang="en-GB" sz="1900" kern="0" dirty="0" smtClean="0">
                <a:solidFill>
                  <a:schemeClr val="bg2">
                    <a:lumMod val="50000"/>
                  </a:schemeClr>
                </a:solidFill>
                <a:cs typeface="+mn-cs"/>
              </a:rPr>
              <a:t>Sons</a:t>
            </a:r>
          </a:p>
          <a:p>
            <a:pPr lvl="0" defTabSz="877888" eaLnBrk="0" fontAlgn="base" hangingPunct="0">
              <a:lnSpc>
                <a:spcPct val="120000"/>
              </a:lnSpc>
              <a:spcBef>
                <a:spcPts val="0"/>
              </a:spcBef>
              <a:spcAft>
                <a:spcPts val="0"/>
              </a:spcAft>
              <a:buClrTx/>
              <a:buNone/>
              <a:defRPr/>
            </a:pPr>
            <a:r>
              <a:rPr lang="en-GB" sz="1900" kern="0" dirty="0">
                <a:solidFill>
                  <a:schemeClr val="bg2">
                    <a:lumMod val="50000"/>
                  </a:schemeClr>
                </a:solidFill>
                <a:cs typeface="+mn-cs"/>
              </a:rPr>
              <a:t>Palmer, P. </a:t>
            </a:r>
            <a:r>
              <a:rPr lang="en-GB" sz="1900" kern="0" dirty="0" err="1">
                <a:solidFill>
                  <a:schemeClr val="bg2">
                    <a:lumMod val="50000"/>
                  </a:schemeClr>
                </a:solidFill>
                <a:cs typeface="+mn-cs"/>
              </a:rPr>
              <a:t>n.d.</a:t>
            </a:r>
            <a:r>
              <a:rPr lang="en-GB" sz="1900" kern="0" dirty="0">
                <a:solidFill>
                  <a:schemeClr val="bg2">
                    <a:lumMod val="50000"/>
                  </a:schemeClr>
                </a:solidFill>
                <a:cs typeface="+mn-cs"/>
              </a:rPr>
              <a:t> Heart of a teacher: identity and integrity in teaching </a:t>
            </a:r>
          </a:p>
          <a:p>
            <a:pPr lvl="0" defTabSz="877888" eaLnBrk="0" fontAlgn="base" hangingPunct="0">
              <a:lnSpc>
                <a:spcPct val="120000"/>
              </a:lnSpc>
              <a:spcBef>
                <a:spcPts val="0"/>
              </a:spcBef>
              <a:spcAft>
                <a:spcPts val="0"/>
              </a:spcAft>
              <a:buClrTx/>
              <a:buNone/>
              <a:defRPr/>
            </a:pPr>
            <a:r>
              <a:rPr lang="en-GB" sz="1900" kern="0" dirty="0">
                <a:solidFill>
                  <a:schemeClr val="bg2">
                    <a:lumMod val="50000"/>
                  </a:schemeClr>
                </a:solidFill>
                <a:cs typeface="+mn-cs"/>
                <a:hlinkClick r:id="rId3"/>
              </a:rPr>
              <a:t>http://www.couragerenewal.org/parker/writings/heart-of-a-teacher</a:t>
            </a:r>
            <a:r>
              <a:rPr lang="en-GB" sz="1900" kern="0" dirty="0" smtClean="0">
                <a:solidFill>
                  <a:schemeClr val="bg2">
                    <a:lumMod val="50000"/>
                  </a:schemeClr>
                </a:solidFill>
                <a:cs typeface="+mn-cs"/>
                <a:hlinkClick r:id="rId3"/>
              </a:rPr>
              <a:t>/</a:t>
            </a:r>
            <a:endParaRPr lang="en-GB" sz="1900" kern="0" dirty="0">
              <a:solidFill>
                <a:schemeClr val="bg2">
                  <a:lumMod val="50000"/>
                </a:schemeClr>
              </a:solidFill>
              <a:cs typeface="+mn-cs"/>
            </a:endParaRPr>
          </a:p>
          <a:p>
            <a:pPr marL="0" lvl="0" indent="0" defTabSz="457200">
              <a:lnSpc>
                <a:spcPct val="120000"/>
              </a:lnSpc>
              <a:spcBef>
                <a:spcPts val="600"/>
              </a:spcBef>
              <a:spcAft>
                <a:spcPts val="0"/>
              </a:spcAft>
              <a:buClr>
                <a:srgbClr val="003478"/>
              </a:buClr>
              <a:buNone/>
              <a:defRPr/>
            </a:pPr>
            <a:r>
              <a:rPr lang="en-GB" sz="1900" b="1" dirty="0">
                <a:solidFill>
                  <a:schemeClr val="bg2">
                    <a:lumMod val="50000"/>
                  </a:schemeClr>
                </a:solidFill>
              </a:rPr>
              <a:t>Books and papers</a:t>
            </a:r>
            <a:endParaRPr lang="en-GB" sz="1900" dirty="0">
              <a:solidFill>
                <a:schemeClr val="bg2">
                  <a:lumMod val="50000"/>
                </a:schemeClr>
              </a:solidFill>
            </a:endParaRPr>
          </a:p>
          <a:p>
            <a:pPr marL="0" lvl="0" indent="0" defTabSz="457200">
              <a:lnSpc>
                <a:spcPct val="120000"/>
              </a:lnSpc>
              <a:spcBef>
                <a:spcPts val="600"/>
              </a:spcBef>
              <a:spcAft>
                <a:spcPts val="600"/>
              </a:spcAft>
              <a:buClr>
                <a:srgbClr val="003478"/>
              </a:buClr>
              <a:buNone/>
              <a:defRPr/>
            </a:pPr>
            <a:r>
              <a:rPr lang="en-GB" sz="1900" dirty="0" err="1">
                <a:solidFill>
                  <a:schemeClr val="bg2">
                    <a:lumMod val="50000"/>
                  </a:schemeClr>
                </a:solidFill>
              </a:rPr>
              <a:t>Barbezat</a:t>
            </a:r>
            <a:r>
              <a:rPr lang="en-GB" sz="1900" dirty="0">
                <a:solidFill>
                  <a:schemeClr val="bg2">
                    <a:lumMod val="50000"/>
                  </a:schemeClr>
                </a:solidFill>
              </a:rPr>
              <a:t>, D. P., and M. Bush. 2014. </a:t>
            </a:r>
            <a:r>
              <a:rPr lang="en-GB" sz="1900" i="1" dirty="0">
                <a:solidFill>
                  <a:schemeClr val="bg2">
                    <a:lumMod val="50000"/>
                  </a:schemeClr>
                </a:solidFill>
              </a:rPr>
              <a:t>Contemplative Practices in Higher Education: Powerful Methods to Transform Teaching and Learning</a:t>
            </a:r>
            <a:r>
              <a:rPr lang="en-GB" sz="1900" dirty="0">
                <a:solidFill>
                  <a:schemeClr val="bg2">
                    <a:lumMod val="50000"/>
                  </a:schemeClr>
                </a:solidFill>
              </a:rPr>
              <a:t>. San Francisco: John Wiley &amp; Sons.</a:t>
            </a:r>
          </a:p>
          <a:p>
            <a:pPr marL="0" lvl="0" indent="0" defTabSz="457200">
              <a:lnSpc>
                <a:spcPct val="120000"/>
              </a:lnSpc>
              <a:spcBef>
                <a:spcPts val="0"/>
              </a:spcBef>
              <a:spcAft>
                <a:spcPts val="600"/>
              </a:spcAft>
              <a:buClr>
                <a:srgbClr val="003478"/>
              </a:buClr>
              <a:buNone/>
              <a:defRPr/>
            </a:pPr>
            <a:r>
              <a:rPr lang="en-GB" sz="1900" dirty="0" err="1" smtClean="0">
                <a:solidFill>
                  <a:schemeClr val="bg2">
                    <a:lumMod val="50000"/>
                  </a:schemeClr>
                </a:solidFill>
              </a:rPr>
              <a:t>Zajonc</a:t>
            </a:r>
            <a:r>
              <a:rPr lang="en-GB" sz="1900" dirty="0">
                <a:solidFill>
                  <a:schemeClr val="bg2">
                    <a:lumMod val="50000"/>
                  </a:schemeClr>
                </a:solidFill>
              </a:rPr>
              <a:t>, A. 2009. </a:t>
            </a:r>
            <a:r>
              <a:rPr lang="en-GB" sz="1900" i="1" dirty="0">
                <a:solidFill>
                  <a:schemeClr val="bg2">
                    <a:lumMod val="50000"/>
                  </a:schemeClr>
                </a:solidFill>
              </a:rPr>
              <a:t>Meditation As Contemplative Inquiry: When Knowing Becomes Love</a:t>
            </a:r>
            <a:r>
              <a:rPr lang="en-GB" sz="1900" dirty="0">
                <a:solidFill>
                  <a:schemeClr val="bg2">
                    <a:lumMod val="50000"/>
                  </a:schemeClr>
                </a:solidFill>
              </a:rPr>
              <a:t>. Massachusetts: Lindisfarne Books.</a:t>
            </a:r>
          </a:p>
          <a:p>
            <a:pPr marL="0" lvl="0" indent="0" defTabSz="457200">
              <a:lnSpc>
                <a:spcPct val="120000"/>
              </a:lnSpc>
              <a:spcBef>
                <a:spcPts val="0"/>
              </a:spcBef>
              <a:spcAft>
                <a:spcPts val="600"/>
              </a:spcAft>
              <a:buClr>
                <a:srgbClr val="003478"/>
              </a:buClr>
              <a:buNone/>
              <a:defRPr/>
            </a:pPr>
            <a:r>
              <a:rPr lang="en-GB" sz="1900" b="1" dirty="0">
                <a:solidFill>
                  <a:schemeClr val="bg2">
                    <a:lumMod val="50000"/>
                  </a:schemeClr>
                </a:solidFill>
              </a:rPr>
              <a:t>Websites and institutions</a:t>
            </a:r>
            <a:endParaRPr lang="en-GB" sz="1900" dirty="0">
              <a:solidFill>
                <a:schemeClr val="bg2">
                  <a:lumMod val="50000"/>
                </a:schemeClr>
              </a:solidFill>
            </a:endParaRPr>
          </a:p>
          <a:p>
            <a:pPr marL="0" lvl="0" indent="0" defTabSz="457200">
              <a:lnSpc>
                <a:spcPct val="120000"/>
              </a:lnSpc>
              <a:spcBef>
                <a:spcPts val="0"/>
              </a:spcBef>
              <a:spcAft>
                <a:spcPts val="600"/>
              </a:spcAft>
              <a:buClr>
                <a:srgbClr val="003478"/>
              </a:buClr>
              <a:buNone/>
              <a:defRPr/>
            </a:pPr>
            <a:r>
              <a:rPr lang="en-GB" sz="1900" dirty="0">
                <a:solidFill>
                  <a:schemeClr val="bg2">
                    <a:lumMod val="50000"/>
                  </a:schemeClr>
                </a:solidFill>
              </a:rPr>
              <a:t>Association for Contemplative Mind in Higher Education 	</a:t>
            </a:r>
            <a:r>
              <a:rPr lang="en-GB" sz="1100" dirty="0">
                <a:solidFill>
                  <a:schemeClr val="bg2">
                    <a:lumMod val="50000"/>
                  </a:schemeClr>
                </a:solidFill>
                <a:hlinkClick r:id="rId4"/>
              </a:rPr>
              <a:t>http://www.contemplativemind.org/programs/acmhe</a:t>
            </a:r>
            <a:endParaRPr lang="en-GB" sz="1100" dirty="0">
              <a:solidFill>
                <a:schemeClr val="bg2">
                  <a:lumMod val="50000"/>
                </a:schemeClr>
              </a:solidFill>
            </a:endParaRPr>
          </a:p>
          <a:p>
            <a:pPr marL="0" lvl="0" indent="0" defTabSz="457200">
              <a:lnSpc>
                <a:spcPct val="120000"/>
              </a:lnSpc>
              <a:spcBef>
                <a:spcPts val="0"/>
              </a:spcBef>
              <a:spcAft>
                <a:spcPts val="600"/>
              </a:spcAft>
              <a:buClr>
                <a:srgbClr val="003478"/>
              </a:buClr>
              <a:buNone/>
              <a:defRPr/>
            </a:pPr>
            <a:r>
              <a:rPr lang="en-GB" sz="1900" dirty="0" smtClean="0">
                <a:solidFill>
                  <a:schemeClr val="bg2">
                    <a:lumMod val="50000"/>
                  </a:schemeClr>
                </a:solidFill>
              </a:rPr>
              <a:t>Contemplative </a:t>
            </a:r>
            <a:r>
              <a:rPr lang="en-GB" sz="1900" dirty="0">
                <a:solidFill>
                  <a:schemeClr val="bg2">
                    <a:lumMod val="50000"/>
                  </a:schemeClr>
                </a:solidFill>
              </a:rPr>
              <a:t>Pedagogy Network 				</a:t>
            </a:r>
            <a:r>
              <a:rPr lang="en-GB" sz="1100" dirty="0" smtClean="0">
                <a:solidFill>
                  <a:schemeClr val="bg2">
                    <a:lumMod val="50000"/>
                  </a:schemeClr>
                </a:solidFill>
                <a:hlinkClick r:id="rId5"/>
              </a:rPr>
              <a:t>https</a:t>
            </a:r>
            <a:r>
              <a:rPr lang="en-GB" sz="1100" dirty="0">
                <a:solidFill>
                  <a:schemeClr val="bg2">
                    <a:lumMod val="50000"/>
                  </a:schemeClr>
                </a:solidFill>
                <a:hlinkClick r:id="rId5"/>
              </a:rPr>
              <a:t>://contemplativepedagogynetwork.wordpress.com/</a:t>
            </a:r>
            <a:endParaRPr lang="en-GB" sz="1900" b="1" dirty="0">
              <a:solidFill>
                <a:schemeClr val="bg2">
                  <a:lumMod val="50000"/>
                </a:schemeClr>
              </a:solidFill>
            </a:endParaRPr>
          </a:p>
          <a:p>
            <a:pPr marL="0" lvl="0" indent="0" defTabSz="457200">
              <a:lnSpc>
                <a:spcPct val="120000"/>
              </a:lnSpc>
              <a:spcBef>
                <a:spcPts val="0"/>
              </a:spcBef>
              <a:spcAft>
                <a:spcPts val="600"/>
              </a:spcAft>
              <a:buClr>
                <a:srgbClr val="003478"/>
              </a:buClr>
              <a:buNone/>
              <a:defRPr/>
            </a:pPr>
            <a:r>
              <a:rPr lang="en-GB" sz="1900" b="1" dirty="0">
                <a:solidFill>
                  <a:schemeClr val="bg2">
                    <a:lumMod val="50000"/>
                  </a:schemeClr>
                </a:solidFill>
              </a:rPr>
              <a:t>Videos</a:t>
            </a:r>
            <a:endParaRPr lang="en-GB" sz="1900" dirty="0">
              <a:solidFill>
                <a:schemeClr val="bg2">
                  <a:lumMod val="50000"/>
                </a:schemeClr>
              </a:solidFill>
            </a:endParaRPr>
          </a:p>
          <a:p>
            <a:pPr marL="0" lvl="0" indent="0" defTabSz="457200">
              <a:lnSpc>
                <a:spcPct val="120000"/>
              </a:lnSpc>
              <a:spcBef>
                <a:spcPts val="0"/>
              </a:spcBef>
              <a:spcAft>
                <a:spcPts val="600"/>
              </a:spcAft>
              <a:buClr>
                <a:srgbClr val="003478"/>
              </a:buClr>
              <a:buNone/>
              <a:defRPr/>
            </a:pPr>
            <a:r>
              <a:rPr lang="en-GB" sz="1900" dirty="0" err="1">
                <a:solidFill>
                  <a:schemeClr val="bg2">
                    <a:lumMod val="50000"/>
                  </a:schemeClr>
                </a:solidFill>
              </a:rPr>
              <a:t>Barbezat</a:t>
            </a:r>
            <a:r>
              <a:rPr lang="en-GB" sz="1900" dirty="0">
                <a:solidFill>
                  <a:schemeClr val="bg2">
                    <a:lumMod val="50000"/>
                  </a:schemeClr>
                </a:solidFill>
              </a:rPr>
              <a:t>, D. 2014.</a:t>
            </a:r>
            <a:r>
              <a:rPr lang="en-GB" sz="1900" i="1" dirty="0">
                <a:solidFill>
                  <a:schemeClr val="bg2">
                    <a:lumMod val="50000"/>
                  </a:schemeClr>
                </a:solidFill>
              </a:rPr>
              <a:t> Contemplative Pedagogy</a:t>
            </a:r>
            <a:r>
              <a:rPr lang="en-GB" sz="1900" dirty="0">
                <a:solidFill>
                  <a:schemeClr val="bg2">
                    <a:lumMod val="50000"/>
                  </a:schemeClr>
                </a:solidFill>
              </a:rPr>
              <a:t>. </a:t>
            </a:r>
            <a:r>
              <a:rPr lang="en-GB" sz="1900" dirty="0">
                <a:solidFill>
                  <a:schemeClr val="bg2">
                    <a:lumMod val="50000"/>
                  </a:schemeClr>
                </a:solidFill>
                <a:hlinkClick r:id="rId6"/>
              </a:rPr>
              <a:t>http://www.youtube.com/</a:t>
            </a:r>
            <a:r>
              <a:rPr lang="en-GB" sz="1900" dirty="0" err="1">
                <a:solidFill>
                  <a:schemeClr val="bg2">
                    <a:lumMod val="50000"/>
                  </a:schemeClr>
                </a:solidFill>
                <a:hlinkClick r:id="rId6"/>
              </a:rPr>
              <a:t>watch?v</a:t>
            </a:r>
            <a:r>
              <a:rPr lang="en-GB" sz="1900" dirty="0">
                <a:solidFill>
                  <a:schemeClr val="bg2">
                    <a:lumMod val="50000"/>
                  </a:schemeClr>
                </a:solidFill>
                <a:hlinkClick r:id="rId6"/>
              </a:rPr>
              <a:t>=Y5iARQfWRZQ&amp;feature=</a:t>
            </a:r>
            <a:r>
              <a:rPr lang="en-GB" sz="1900" dirty="0" err="1">
                <a:solidFill>
                  <a:schemeClr val="bg2">
                    <a:lumMod val="50000"/>
                  </a:schemeClr>
                </a:solidFill>
                <a:hlinkClick r:id="rId6"/>
              </a:rPr>
              <a:t>youtube_gdata_player</a:t>
            </a:r>
            <a:r>
              <a:rPr lang="en-GB" sz="1900" dirty="0" smtClean="0">
                <a:solidFill>
                  <a:schemeClr val="bg2">
                    <a:lumMod val="50000"/>
                  </a:schemeClr>
                </a:solidFill>
                <a:hlinkClick r:id="rId6"/>
              </a:rPr>
              <a:t>.</a:t>
            </a:r>
            <a:r>
              <a:rPr lang="en-GB" sz="1900" dirty="0" smtClean="0">
                <a:solidFill>
                  <a:schemeClr val="bg2">
                    <a:lumMod val="50000"/>
                  </a:schemeClr>
                </a:solidFill>
              </a:rPr>
              <a:t>.</a:t>
            </a:r>
            <a:endParaRPr lang="en-GB" sz="1900" dirty="0">
              <a:solidFill>
                <a:schemeClr val="bg2">
                  <a:lumMod val="50000"/>
                </a:schemeClr>
              </a:solidFill>
            </a:endParaRPr>
          </a:p>
          <a:p>
            <a:pPr marL="0" lvl="0" indent="0" defTabSz="457200">
              <a:lnSpc>
                <a:spcPct val="120000"/>
              </a:lnSpc>
              <a:spcBef>
                <a:spcPts val="0"/>
              </a:spcBef>
              <a:spcAft>
                <a:spcPts val="600"/>
              </a:spcAft>
              <a:buClr>
                <a:srgbClr val="003478"/>
              </a:buClr>
              <a:buNone/>
              <a:defRPr/>
            </a:pPr>
            <a:r>
              <a:rPr lang="en-GB" sz="1900" dirty="0" err="1">
                <a:solidFill>
                  <a:schemeClr val="bg2">
                    <a:lumMod val="50000"/>
                  </a:schemeClr>
                </a:solidFill>
              </a:rPr>
              <a:t>Zajonc</a:t>
            </a:r>
            <a:r>
              <a:rPr lang="en-GB" sz="1900" dirty="0">
                <a:solidFill>
                  <a:schemeClr val="bg2">
                    <a:lumMod val="50000"/>
                  </a:schemeClr>
                </a:solidFill>
              </a:rPr>
              <a:t>, A.  2013. The Heart of Education (</a:t>
            </a:r>
            <a:r>
              <a:rPr lang="en-GB" sz="1900" dirty="0">
                <a:solidFill>
                  <a:schemeClr val="bg2">
                    <a:lumMod val="50000"/>
                  </a:schemeClr>
                </a:solidFill>
                <a:hlinkClick r:id="rId7"/>
              </a:rPr>
              <a:t>http://vimeo.com/62676465</a:t>
            </a:r>
            <a:r>
              <a:rPr lang="en-GB" sz="1900" dirty="0">
                <a:solidFill>
                  <a:schemeClr val="bg2">
                    <a:lumMod val="50000"/>
                  </a:schemeClr>
                </a:solidFill>
              </a:rPr>
              <a:t>). Keynote speech at the Mindfulness In Education conference. Cambridge, MA.</a:t>
            </a:r>
          </a:p>
          <a:p>
            <a:pPr lvl="0" defTabSz="877888" eaLnBrk="0" fontAlgn="base" hangingPunct="0">
              <a:lnSpc>
                <a:spcPct val="120000"/>
              </a:lnSpc>
              <a:spcBef>
                <a:spcPts val="600"/>
              </a:spcBef>
              <a:spcAft>
                <a:spcPct val="0"/>
              </a:spcAft>
              <a:buClrTx/>
              <a:buNone/>
              <a:defRPr/>
            </a:pPr>
            <a:endParaRPr lang="en-GB" sz="1400" kern="0" dirty="0">
              <a:solidFill>
                <a:srgbClr val="4D4F53"/>
              </a:solidFill>
              <a:cs typeface="+mn-cs"/>
            </a:endParaRPr>
          </a:p>
          <a:p>
            <a:pPr marL="0" indent="0">
              <a:buNone/>
            </a:pPr>
            <a:endParaRPr lang="en-GB" dirty="0"/>
          </a:p>
        </p:txBody>
      </p:sp>
    </p:spTree>
    <p:extLst>
      <p:ext uri="{BB962C8B-B14F-4D97-AF65-F5344CB8AC3E}">
        <p14:creationId xmlns:p14="http://schemas.microsoft.com/office/powerpoint/2010/main" val="221391468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805</TotalTime>
  <Words>1584</Words>
  <Application>Microsoft Office PowerPoint</Application>
  <PresentationFormat>On-screen Show (4:3)</PresentationFormat>
  <Paragraphs>183</Paragraphs>
  <Slides>23</Slides>
  <Notes>23</Notes>
  <HiddenSlides>0</HiddenSlides>
  <MMClips>0</MMClips>
  <ScaleCrop>false</ScaleCrop>
  <HeadingPairs>
    <vt:vector size="4" baseType="variant">
      <vt:variant>
        <vt:lpstr>Theme</vt:lpstr>
      </vt:variant>
      <vt:variant>
        <vt:i4>3</vt:i4>
      </vt:variant>
      <vt:variant>
        <vt:lpstr>Slide Titles</vt:lpstr>
      </vt:variant>
      <vt:variant>
        <vt:i4>23</vt:i4>
      </vt:variant>
    </vt:vector>
  </HeadingPairs>
  <TitlesOfParts>
    <vt:vector size="26" baseType="lpstr">
      <vt:lpstr>1_Office Theme</vt:lpstr>
      <vt:lpstr>2_Office Theme</vt:lpstr>
      <vt:lpstr>3_Office Theme</vt:lpstr>
      <vt:lpstr>Becoming a contemplative educator</vt:lpstr>
      <vt:lpstr>Outline</vt:lpstr>
      <vt:lpstr>PowerPoint Presentation</vt:lpstr>
      <vt:lpstr>Contemplative pedagogy</vt:lpstr>
      <vt:lpstr>PowerPoint Presentation</vt:lpstr>
      <vt:lpstr>Contemplative educator</vt:lpstr>
      <vt:lpstr>‘…relishes in the wordless…’</vt:lpstr>
      <vt:lpstr>Contemplative practice</vt:lpstr>
      <vt:lpstr>PowerPoint Presentation</vt:lpstr>
      <vt:lpstr>PowerPoint Presentation</vt:lpstr>
      <vt:lpstr>Contemplative educator</vt:lpstr>
      <vt:lpstr>Breath awareness practice</vt:lpstr>
      <vt:lpstr>PowerPoint Presentation</vt:lpstr>
      <vt:lpstr>Meaning and transformation</vt:lpstr>
      <vt:lpstr>PowerPoint Presentation</vt:lpstr>
      <vt:lpstr>Contemplation: transformation not naval-gazing</vt:lpstr>
      <vt:lpstr>PowerPoint Presentation</vt:lpstr>
      <vt:lpstr>Becoming a contemplative educator</vt:lpstr>
      <vt:lpstr>Teaching from ‘now’</vt:lpstr>
      <vt:lpstr>Becoming a contemplative educator</vt:lpstr>
      <vt:lpstr>PowerPoint Presentation</vt:lpstr>
      <vt:lpstr>PowerPoint Presentation</vt:lpstr>
      <vt:lpstr>References and resources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Internal conversations: understanding the experience of care leavers</dc:title>
  <dc:creator>Caroline Barratt</dc:creator>
  <cp:lastModifiedBy>Barratt, Caroline</cp:lastModifiedBy>
  <cp:revision>31</cp:revision>
  <cp:lastPrinted>2019-04-24T10:40:41Z</cp:lastPrinted>
  <dcterms:created xsi:type="dcterms:W3CDTF">2018-12-13T15:39:52Z</dcterms:created>
  <dcterms:modified xsi:type="dcterms:W3CDTF">2019-04-24T15:27:38Z</dcterms:modified>
</cp:coreProperties>
</file>